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9" r:id="rId9"/>
    <p:sldId id="312" r:id="rId10"/>
    <p:sldId id="298" r:id="rId11"/>
    <p:sldId id="313" r:id="rId12"/>
    <p:sldId id="300" r:id="rId13"/>
    <p:sldId id="301" r:id="rId14"/>
    <p:sldId id="304" r:id="rId15"/>
    <p:sldId id="302" r:id="rId16"/>
    <p:sldId id="303" r:id="rId17"/>
    <p:sldId id="305" r:id="rId18"/>
    <p:sldId id="306" r:id="rId19"/>
    <p:sldId id="307" r:id="rId20"/>
    <p:sldId id="308" r:id="rId21"/>
    <p:sldId id="314" r:id="rId22"/>
    <p:sldId id="31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" initials="C" lastIdx="2" clrIdx="0">
    <p:extLst>
      <p:ext uri="{19B8F6BF-5375-455C-9EA6-DF929625EA0E}">
        <p15:presenceInfo xmlns:p15="http://schemas.microsoft.com/office/powerpoint/2012/main" userId="51914443c8bbeb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000"/>
    <a:srgbClr val="000000"/>
    <a:srgbClr val="3B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8" autoAdjust="0"/>
    <p:restoredTop sz="93515" autoAdjust="0"/>
  </p:normalViewPr>
  <p:slideViewPr>
    <p:cSldViewPr snapToGrid="0">
      <p:cViewPr varScale="1">
        <p:scale>
          <a:sx n="65" d="100"/>
          <a:sy n="65" d="100"/>
        </p:scale>
        <p:origin x="3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4C94C-45DA-4892-B2FC-ED798B4552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FEBE1F-54AF-4DAF-B6F5-0C247A4929FF}">
      <dgm:prSet phldrT="[Text]" custT="1"/>
      <dgm:spPr/>
      <dgm:t>
        <a:bodyPr/>
        <a:lstStyle/>
        <a:p>
          <a:r>
            <a:rPr lang="de-DE" sz="2400" dirty="0" err="1" smtClean="0"/>
            <a:t>Mitigating</a:t>
          </a:r>
          <a:r>
            <a:rPr lang="de-DE" sz="2400" dirty="0" smtClean="0"/>
            <a:t> </a:t>
          </a:r>
          <a:r>
            <a:rPr lang="de-DE" sz="2400" dirty="0" err="1" smtClean="0"/>
            <a:t>hazards</a:t>
          </a:r>
          <a:endParaRPr lang="de-DE" sz="2400" dirty="0"/>
        </a:p>
      </dgm:t>
    </dgm:pt>
    <dgm:pt modelId="{C607AA7D-FF4A-41F2-8D81-2D165A96A54F}" type="parTrans" cxnId="{D6D0910D-2195-4CD2-80B3-0F87029946B5}">
      <dgm:prSet/>
      <dgm:spPr/>
      <dgm:t>
        <a:bodyPr/>
        <a:lstStyle/>
        <a:p>
          <a:endParaRPr lang="de-DE" sz="2000"/>
        </a:p>
      </dgm:t>
    </dgm:pt>
    <dgm:pt modelId="{32D0858D-2CFB-479C-8C39-442089BCD6D0}" type="sibTrans" cxnId="{D6D0910D-2195-4CD2-80B3-0F87029946B5}">
      <dgm:prSet/>
      <dgm:spPr/>
      <dgm:t>
        <a:bodyPr/>
        <a:lstStyle/>
        <a:p>
          <a:endParaRPr lang="de-DE" sz="2000"/>
        </a:p>
      </dgm:t>
    </dgm:pt>
    <dgm:pt modelId="{E43AFC02-6334-4F02-81CE-041266F519E5}">
      <dgm:prSet phldrT="[Text]" custT="1"/>
      <dgm:spPr/>
      <dgm:t>
        <a:bodyPr/>
        <a:lstStyle/>
        <a:p>
          <a:r>
            <a:rPr lang="de-DE" sz="2400" dirty="0" err="1" smtClean="0"/>
            <a:t>Local</a:t>
          </a:r>
          <a:r>
            <a:rPr lang="de-DE" sz="2400" dirty="0" smtClean="0"/>
            <a:t> </a:t>
          </a:r>
          <a:r>
            <a:rPr lang="de-DE" sz="2400" dirty="0" err="1" smtClean="0"/>
            <a:t>mitigation</a:t>
          </a:r>
          <a:endParaRPr lang="de-DE" sz="2400" dirty="0"/>
        </a:p>
      </dgm:t>
    </dgm:pt>
    <dgm:pt modelId="{61DB7EA6-BB97-4ED1-8277-7677C78F8849}" type="parTrans" cxnId="{8A538B75-29B9-4B31-83D6-F53CD686ACC2}">
      <dgm:prSet/>
      <dgm:spPr/>
      <dgm:t>
        <a:bodyPr/>
        <a:lstStyle/>
        <a:p>
          <a:endParaRPr lang="de-DE" sz="2000"/>
        </a:p>
      </dgm:t>
    </dgm:pt>
    <dgm:pt modelId="{377ABF64-F9FB-435E-BA41-ABC237FDBEA2}" type="sibTrans" cxnId="{8A538B75-29B9-4B31-83D6-F53CD686ACC2}">
      <dgm:prSet/>
      <dgm:spPr/>
      <dgm:t>
        <a:bodyPr/>
        <a:lstStyle/>
        <a:p>
          <a:endParaRPr lang="de-DE" sz="2000"/>
        </a:p>
      </dgm:t>
    </dgm:pt>
    <dgm:pt modelId="{3E450C42-693B-49E4-BBE8-CA6D5E136441}">
      <dgm:prSet phldrT="[Text]" custT="1"/>
      <dgm:spPr/>
      <dgm:t>
        <a:bodyPr/>
        <a:lstStyle/>
        <a:p>
          <a:r>
            <a:rPr lang="de-DE" sz="2400" dirty="0" smtClean="0"/>
            <a:t>Regional </a:t>
          </a:r>
          <a:r>
            <a:rPr lang="de-DE" sz="2400" dirty="0" err="1" smtClean="0"/>
            <a:t>mitigation</a:t>
          </a:r>
          <a:endParaRPr lang="de-DE" sz="2400" dirty="0"/>
        </a:p>
      </dgm:t>
    </dgm:pt>
    <dgm:pt modelId="{494760FC-8671-4E1A-8234-35619AB2D646}" type="parTrans" cxnId="{46AE7C95-36E1-4A33-9E15-B3C5DF6C0327}">
      <dgm:prSet/>
      <dgm:spPr/>
      <dgm:t>
        <a:bodyPr/>
        <a:lstStyle/>
        <a:p>
          <a:endParaRPr lang="de-DE" sz="2000"/>
        </a:p>
      </dgm:t>
    </dgm:pt>
    <dgm:pt modelId="{69B7F257-9CC2-4945-92AC-129A4654565D}" type="sibTrans" cxnId="{46AE7C95-36E1-4A33-9E15-B3C5DF6C0327}">
      <dgm:prSet/>
      <dgm:spPr/>
      <dgm:t>
        <a:bodyPr/>
        <a:lstStyle/>
        <a:p>
          <a:endParaRPr lang="de-DE" sz="2000"/>
        </a:p>
      </dgm:t>
    </dgm:pt>
    <dgm:pt modelId="{E6659911-D2E8-4C2D-8AED-6692B82398F1}">
      <dgm:prSet phldrT="[Text]" custT="1"/>
      <dgm:spPr/>
      <dgm:t>
        <a:bodyPr/>
        <a:lstStyle/>
        <a:p>
          <a:r>
            <a:rPr lang="de-DE" sz="2400" dirty="0" smtClean="0"/>
            <a:t>Global </a:t>
          </a:r>
          <a:r>
            <a:rPr lang="de-DE" sz="2400" dirty="0" err="1" smtClean="0"/>
            <a:t>mitigation</a:t>
          </a:r>
          <a:endParaRPr lang="de-DE" sz="2400" dirty="0"/>
        </a:p>
      </dgm:t>
    </dgm:pt>
    <dgm:pt modelId="{6DA3B941-71F8-42E6-A772-967D929B384B}" type="parTrans" cxnId="{A23A2D76-DE4A-47D9-9CD2-5AB4F6D80479}">
      <dgm:prSet/>
      <dgm:spPr/>
      <dgm:t>
        <a:bodyPr/>
        <a:lstStyle/>
        <a:p>
          <a:endParaRPr lang="de-DE" sz="2000"/>
        </a:p>
      </dgm:t>
    </dgm:pt>
    <dgm:pt modelId="{AD5BFF3E-CDAF-4DCA-BD3E-C79B81233903}" type="sibTrans" cxnId="{A23A2D76-DE4A-47D9-9CD2-5AB4F6D80479}">
      <dgm:prSet/>
      <dgm:spPr/>
      <dgm:t>
        <a:bodyPr/>
        <a:lstStyle/>
        <a:p>
          <a:endParaRPr lang="de-DE" sz="2000"/>
        </a:p>
      </dgm:t>
    </dgm:pt>
    <dgm:pt modelId="{D63D8B36-7046-41F9-91C9-A6BE55DD74CF}">
      <dgm:prSet phldrT="[Text]" custT="1"/>
      <dgm:spPr/>
      <dgm:t>
        <a:bodyPr/>
        <a:lstStyle/>
        <a:p>
          <a:r>
            <a:rPr lang="de-DE" sz="1800" dirty="0" err="1" smtClean="0"/>
            <a:t>Examples</a:t>
          </a:r>
          <a:endParaRPr lang="de-DE" sz="1800" dirty="0"/>
        </a:p>
      </dgm:t>
    </dgm:pt>
    <dgm:pt modelId="{B9D184E5-98F5-4E55-8509-2C8B5D981234}" type="parTrans" cxnId="{A9B2AC04-C7E2-4593-99B6-AEBCB2E695F7}">
      <dgm:prSet/>
      <dgm:spPr/>
      <dgm:t>
        <a:bodyPr/>
        <a:lstStyle/>
        <a:p>
          <a:endParaRPr lang="de-DE" sz="2000"/>
        </a:p>
      </dgm:t>
    </dgm:pt>
    <dgm:pt modelId="{339EE10D-5D2A-45C6-952D-1F7EA296B98B}" type="sibTrans" cxnId="{A9B2AC04-C7E2-4593-99B6-AEBCB2E695F7}">
      <dgm:prSet/>
      <dgm:spPr/>
      <dgm:t>
        <a:bodyPr/>
        <a:lstStyle/>
        <a:p>
          <a:endParaRPr lang="de-DE" sz="2000"/>
        </a:p>
      </dgm:t>
    </dgm:pt>
    <dgm:pt modelId="{34DED9F9-16BE-49B9-991D-7BD9CB5F65D4}">
      <dgm:prSet phldrT="[Text]" custT="1"/>
      <dgm:spPr/>
      <dgm:t>
        <a:bodyPr/>
        <a:lstStyle/>
        <a:p>
          <a:r>
            <a:rPr lang="de-DE" sz="1800" dirty="0" err="1" smtClean="0"/>
            <a:t>Examples</a:t>
          </a:r>
          <a:endParaRPr lang="de-DE" sz="1800" dirty="0"/>
        </a:p>
      </dgm:t>
    </dgm:pt>
    <dgm:pt modelId="{1A7CADC7-C64D-4658-B7CB-64D1B89AF6F6}" type="parTrans" cxnId="{FA0E10BD-E7E5-43DB-A24D-E229C7633986}">
      <dgm:prSet/>
      <dgm:spPr/>
      <dgm:t>
        <a:bodyPr/>
        <a:lstStyle/>
        <a:p>
          <a:endParaRPr lang="de-DE" sz="2000"/>
        </a:p>
      </dgm:t>
    </dgm:pt>
    <dgm:pt modelId="{1407DA3F-5261-471B-ADD5-8DBB1494152A}" type="sibTrans" cxnId="{FA0E10BD-E7E5-43DB-A24D-E229C7633986}">
      <dgm:prSet/>
      <dgm:spPr/>
      <dgm:t>
        <a:bodyPr/>
        <a:lstStyle/>
        <a:p>
          <a:endParaRPr lang="de-DE" sz="2000"/>
        </a:p>
      </dgm:t>
    </dgm:pt>
    <dgm:pt modelId="{CD2443AA-1C0D-4714-BDF1-080FA8FD56AB}">
      <dgm:prSet phldrT="[Text]" custT="1"/>
      <dgm:spPr/>
      <dgm:t>
        <a:bodyPr/>
        <a:lstStyle/>
        <a:p>
          <a:r>
            <a:rPr lang="de-DE" sz="1800" dirty="0" err="1" smtClean="0"/>
            <a:t>Examples</a:t>
          </a:r>
          <a:endParaRPr lang="de-DE" sz="1800" dirty="0"/>
        </a:p>
      </dgm:t>
    </dgm:pt>
    <dgm:pt modelId="{6CB88F87-AD51-43DA-90AE-F18C3130F68C}" type="parTrans" cxnId="{C5E9945F-36D0-46C2-B97A-560848A3AEA2}">
      <dgm:prSet/>
      <dgm:spPr/>
      <dgm:t>
        <a:bodyPr/>
        <a:lstStyle/>
        <a:p>
          <a:endParaRPr lang="de-DE" sz="2000"/>
        </a:p>
      </dgm:t>
    </dgm:pt>
    <dgm:pt modelId="{C321D149-DFB0-482A-B16D-8F9C0EDD0D81}" type="sibTrans" cxnId="{C5E9945F-36D0-46C2-B97A-560848A3AEA2}">
      <dgm:prSet/>
      <dgm:spPr/>
      <dgm:t>
        <a:bodyPr/>
        <a:lstStyle/>
        <a:p>
          <a:endParaRPr lang="de-DE" sz="2000"/>
        </a:p>
      </dgm:t>
    </dgm:pt>
    <dgm:pt modelId="{E7AF33CD-4AB1-47CA-B653-63B108FB1684}" type="pres">
      <dgm:prSet presAssocID="{1BA4C94C-45DA-4892-B2FC-ED798B4552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3B8C38B0-3328-4ED1-8E67-88309FD5D91E}" type="pres">
      <dgm:prSet presAssocID="{1BA4C94C-45DA-4892-B2FC-ED798B45524D}" presName="Name1" presStyleCnt="0"/>
      <dgm:spPr/>
    </dgm:pt>
    <dgm:pt modelId="{B189241E-FDA6-4518-BC29-F670678EE653}" type="pres">
      <dgm:prSet presAssocID="{1BA4C94C-45DA-4892-B2FC-ED798B45524D}" presName="cycle" presStyleCnt="0"/>
      <dgm:spPr/>
    </dgm:pt>
    <dgm:pt modelId="{00419C6D-223A-4A9A-BC82-87654E524F47}" type="pres">
      <dgm:prSet presAssocID="{1BA4C94C-45DA-4892-B2FC-ED798B45524D}" presName="srcNode" presStyleLbl="node1" presStyleIdx="0" presStyleCnt="4"/>
      <dgm:spPr/>
    </dgm:pt>
    <dgm:pt modelId="{D30BA6A0-926B-4572-8FE1-FFA7883E6673}" type="pres">
      <dgm:prSet presAssocID="{1BA4C94C-45DA-4892-B2FC-ED798B45524D}" presName="conn" presStyleLbl="parChTrans1D2" presStyleIdx="0" presStyleCnt="1"/>
      <dgm:spPr/>
      <dgm:t>
        <a:bodyPr/>
        <a:lstStyle/>
        <a:p>
          <a:endParaRPr lang="de-DE"/>
        </a:p>
      </dgm:t>
    </dgm:pt>
    <dgm:pt modelId="{F24481F6-5DF1-4B19-91B0-90E83B6ED9B6}" type="pres">
      <dgm:prSet presAssocID="{1BA4C94C-45DA-4892-B2FC-ED798B45524D}" presName="extraNode" presStyleLbl="node1" presStyleIdx="0" presStyleCnt="4"/>
      <dgm:spPr/>
    </dgm:pt>
    <dgm:pt modelId="{C5144E7A-EDD9-4DD2-B57E-1871C1FC8A4F}" type="pres">
      <dgm:prSet presAssocID="{1BA4C94C-45DA-4892-B2FC-ED798B45524D}" presName="dstNode" presStyleLbl="node1" presStyleIdx="0" presStyleCnt="4"/>
      <dgm:spPr/>
    </dgm:pt>
    <dgm:pt modelId="{FADF8FDA-6636-4506-86C5-886ECB11E029}" type="pres">
      <dgm:prSet presAssocID="{11FEBE1F-54AF-4DAF-B6F5-0C247A4929F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2AE352-542F-46BC-8357-FDB51180C43D}" type="pres">
      <dgm:prSet presAssocID="{11FEBE1F-54AF-4DAF-B6F5-0C247A4929FF}" presName="accent_1" presStyleCnt="0"/>
      <dgm:spPr/>
    </dgm:pt>
    <dgm:pt modelId="{0BED805F-26B7-4ABD-AEB7-AA088EB7E1E3}" type="pres">
      <dgm:prSet presAssocID="{11FEBE1F-54AF-4DAF-B6F5-0C247A4929FF}" presName="accentRepeatNode" presStyleLbl="solidFgAcc1" presStyleIdx="0" presStyleCnt="4"/>
      <dgm:spPr/>
    </dgm:pt>
    <dgm:pt modelId="{01A7518C-8353-4677-A32A-D4738936E0B7}" type="pres">
      <dgm:prSet presAssocID="{E43AFC02-6334-4F02-81CE-041266F519E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C18AAD-6213-4B03-8B1A-02B862DA4899}" type="pres">
      <dgm:prSet presAssocID="{E43AFC02-6334-4F02-81CE-041266F519E5}" presName="accent_2" presStyleCnt="0"/>
      <dgm:spPr/>
    </dgm:pt>
    <dgm:pt modelId="{12E637F0-76AF-4A12-B338-36E8C1169B75}" type="pres">
      <dgm:prSet presAssocID="{E43AFC02-6334-4F02-81CE-041266F519E5}" presName="accentRepeatNode" presStyleLbl="solidFgAcc1" presStyleIdx="1" presStyleCnt="4"/>
      <dgm:spPr/>
    </dgm:pt>
    <dgm:pt modelId="{20B78E6C-15DE-4D3D-8029-D79F97434BE3}" type="pres">
      <dgm:prSet presAssocID="{3E450C42-693B-49E4-BBE8-CA6D5E13644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95982D-FBA7-4739-A779-8805726C4219}" type="pres">
      <dgm:prSet presAssocID="{3E450C42-693B-49E4-BBE8-CA6D5E136441}" presName="accent_3" presStyleCnt="0"/>
      <dgm:spPr/>
    </dgm:pt>
    <dgm:pt modelId="{8B126C9B-BF92-406C-93B2-E6A3C09A4581}" type="pres">
      <dgm:prSet presAssocID="{3E450C42-693B-49E4-BBE8-CA6D5E136441}" presName="accentRepeatNode" presStyleLbl="solidFgAcc1" presStyleIdx="2" presStyleCnt="4"/>
      <dgm:spPr/>
    </dgm:pt>
    <dgm:pt modelId="{F2437B2F-0F13-4FE6-8E7C-3E56E38A1A29}" type="pres">
      <dgm:prSet presAssocID="{E6659911-D2E8-4C2D-8AED-6692B82398F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0C2EA5-A45A-4812-A365-7E2364DF75C4}" type="pres">
      <dgm:prSet presAssocID="{E6659911-D2E8-4C2D-8AED-6692B82398F1}" presName="accent_4" presStyleCnt="0"/>
      <dgm:spPr/>
    </dgm:pt>
    <dgm:pt modelId="{F60C823F-433A-41B7-B01D-910A2C3EB37B}" type="pres">
      <dgm:prSet presAssocID="{E6659911-D2E8-4C2D-8AED-6692B82398F1}" presName="accentRepeatNode" presStyleLbl="solidFgAcc1" presStyleIdx="3" presStyleCnt="4"/>
      <dgm:spPr/>
    </dgm:pt>
  </dgm:ptLst>
  <dgm:cxnLst>
    <dgm:cxn modelId="{D6D0910D-2195-4CD2-80B3-0F87029946B5}" srcId="{1BA4C94C-45DA-4892-B2FC-ED798B45524D}" destId="{11FEBE1F-54AF-4DAF-B6F5-0C247A4929FF}" srcOrd="0" destOrd="0" parTransId="{C607AA7D-FF4A-41F2-8D81-2D165A96A54F}" sibTransId="{32D0858D-2CFB-479C-8C39-442089BCD6D0}"/>
    <dgm:cxn modelId="{409BC01A-591D-49EF-BE64-68AFA4A432D4}" type="presOf" srcId="{34DED9F9-16BE-49B9-991D-7BD9CB5F65D4}" destId="{20B78E6C-15DE-4D3D-8029-D79F97434BE3}" srcOrd="0" destOrd="1" presId="urn:microsoft.com/office/officeart/2008/layout/VerticalCurvedList"/>
    <dgm:cxn modelId="{F46F2351-92A4-4748-AB7F-5DAB5377FBB0}" type="presOf" srcId="{3E450C42-693B-49E4-BBE8-CA6D5E136441}" destId="{20B78E6C-15DE-4D3D-8029-D79F97434BE3}" srcOrd="0" destOrd="0" presId="urn:microsoft.com/office/officeart/2008/layout/VerticalCurvedList"/>
    <dgm:cxn modelId="{A9B2AC04-C7E2-4593-99B6-AEBCB2E695F7}" srcId="{E43AFC02-6334-4F02-81CE-041266F519E5}" destId="{D63D8B36-7046-41F9-91C9-A6BE55DD74CF}" srcOrd="0" destOrd="0" parTransId="{B9D184E5-98F5-4E55-8509-2C8B5D981234}" sibTransId="{339EE10D-5D2A-45C6-952D-1F7EA296B98B}"/>
    <dgm:cxn modelId="{8A538B75-29B9-4B31-83D6-F53CD686ACC2}" srcId="{1BA4C94C-45DA-4892-B2FC-ED798B45524D}" destId="{E43AFC02-6334-4F02-81CE-041266F519E5}" srcOrd="1" destOrd="0" parTransId="{61DB7EA6-BB97-4ED1-8277-7677C78F8849}" sibTransId="{377ABF64-F9FB-435E-BA41-ABC237FDBEA2}"/>
    <dgm:cxn modelId="{C5E9945F-36D0-46C2-B97A-560848A3AEA2}" srcId="{E6659911-D2E8-4C2D-8AED-6692B82398F1}" destId="{CD2443AA-1C0D-4714-BDF1-080FA8FD56AB}" srcOrd="0" destOrd="0" parTransId="{6CB88F87-AD51-43DA-90AE-F18C3130F68C}" sibTransId="{C321D149-DFB0-482A-B16D-8F9C0EDD0D81}"/>
    <dgm:cxn modelId="{0F17A778-1224-4887-97B6-04069CC20CDD}" type="presOf" srcId="{D63D8B36-7046-41F9-91C9-A6BE55DD74CF}" destId="{01A7518C-8353-4677-A32A-D4738936E0B7}" srcOrd="0" destOrd="1" presId="urn:microsoft.com/office/officeart/2008/layout/VerticalCurvedList"/>
    <dgm:cxn modelId="{FA0E10BD-E7E5-43DB-A24D-E229C7633986}" srcId="{3E450C42-693B-49E4-BBE8-CA6D5E136441}" destId="{34DED9F9-16BE-49B9-991D-7BD9CB5F65D4}" srcOrd="0" destOrd="0" parTransId="{1A7CADC7-C64D-4658-B7CB-64D1B89AF6F6}" sibTransId="{1407DA3F-5261-471B-ADD5-8DBB1494152A}"/>
    <dgm:cxn modelId="{2B9A40B0-82A2-428E-88D5-EBBFC4B84DD8}" type="presOf" srcId="{CD2443AA-1C0D-4714-BDF1-080FA8FD56AB}" destId="{F2437B2F-0F13-4FE6-8E7C-3E56E38A1A29}" srcOrd="0" destOrd="1" presId="urn:microsoft.com/office/officeart/2008/layout/VerticalCurvedList"/>
    <dgm:cxn modelId="{949B7C17-D8D0-4020-876E-8770C5D24E6F}" type="presOf" srcId="{E43AFC02-6334-4F02-81CE-041266F519E5}" destId="{01A7518C-8353-4677-A32A-D4738936E0B7}" srcOrd="0" destOrd="0" presId="urn:microsoft.com/office/officeart/2008/layout/VerticalCurvedList"/>
    <dgm:cxn modelId="{B309B3C0-21E1-4058-AB32-05EEC8B2C5F5}" type="presOf" srcId="{E6659911-D2E8-4C2D-8AED-6692B82398F1}" destId="{F2437B2F-0F13-4FE6-8E7C-3E56E38A1A29}" srcOrd="0" destOrd="0" presId="urn:microsoft.com/office/officeart/2008/layout/VerticalCurvedList"/>
    <dgm:cxn modelId="{ED1DA2F7-2128-44D7-B090-A39FF73DDE84}" type="presOf" srcId="{1BA4C94C-45DA-4892-B2FC-ED798B45524D}" destId="{E7AF33CD-4AB1-47CA-B653-63B108FB1684}" srcOrd="0" destOrd="0" presId="urn:microsoft.com/office/officeart/2008/layout/VerticalCurvedList"/>
    <dgm:cxn modelId="{46AE7C95-36E1-4A33-9E15-B3C5DF6C0327}" srcId="{1BA4C94C-45DA-4892-B2FC-ED798B45524D}" destId="{3E450C42-693B-49E4-BBE8-CA6D5E136441}" srcOrd="2" destOrd="0" parTransId="{494760FC-8671-4E1A-8234-35619AB2D646}" sibTransId="{69B7F257-9CC2-4945-92AC-129A4654565D}"/>
    <dgm:cxn modelId="{3507A39D-17B6-445A-BA61-89C59BE0EBC8}" type="presOf" srcId="{32D0858D-2CFB-479C-8C39-442089BCD6D0}" destId="{D30BA6A0-926B-4572-8FE1-FFA7883E6673}" srcOrd="0" destOrd="0" presId="urn:microsoft.com/office/officeart/2008/layout/VerticalCurvedList"/>
    <dgm:cxn modelId="{A23A2D76-DE4A-47D9-9CD2-5AB4F6D80479}" srcId="{1BA4C94C-45DA-4892-B2FC-ED798B45524D}" destId="{E6659911-D2E8-4C2D-8AED-6692B82398F1}" srcOrd="3" destOrd="0" parTransId="{6DA3B941-71F8-42E6-A772-967D929B384B}" sibTransId="{AD5BFF3E-CDAF-4DCA-BD3E-C79B81233903}"/>
    <dgm:cxn modelId="{F74FE432-29E1-4ACE-91ED-817F5530AA40}" type="presOf" srcId="{11FEBE1F-54AF-4DAF-B6F5-0C247A4929FF}" destId="{FADF8FDA-6636-4506-86C5-886ECB11E029}" srcOrd="0" destOrd="0" presId="urn:microsoft.com/office/officeart/2008/layout/VerticalCurvedList"/>
    <dgm:cxn modelId="{CCB8F46F-6130-4C5F-8595-67D98642C70C}" type="presParOf" srcId="{E7AF33CD-4AB1-47CA-B653-63B108FB1684}" destId="{3B8C38B0-3328-4ED1-8E67-88309FD5D91E}" srcOrd="0" destOrd="0" presId="urn:microsoft.com/office/officeart/2008/layout/VerticalCurvedList"/>
    <dgm:cxn modelId="{211C8359-F067-41AE-9859-ADFE7BC1D147}" type="presParOf" srcId="{3B8C38B0-3328-4ED1-8E67-88309FD5D91E}" destId="{B189241E-FDA6-4518-BC29-F670678EE653}" srcOrd="0" destOrd="0" presId="urn:microsoft.com/office/officeart/2008/layout/VerticalCurvedList"/>
    <dgm:cxn modelId="{AA6396F5-DD73-4B84-A5B8-7696C035460D}" type="presParOf" srcId="{B189241E-FDA6-4518-BC29-F670678EE653}" destId="{00419C6D-223A-4A9A-BC82-87654E524F47}" srcOrd="0" destOrd="0" presId="urn:microsoft.com/office/officeart/2008/layout/VerticalCurvedList"/>
    <dgm:cxn modelId="{2EB20CC4-1368-4346-90E8-0578F9F36FEC}" type="presParOf" srcId="{B189241E-FDA6-4518-BC29-F670678EE653}" destId="{D30BA6A0-926B-4572-8FE1-FFA7883E6673}" srcOrd="1" destOrd="0" presId="urn:microsoft.com/office/officeart/2008/layout/VerticalCurvedList"/>
    <dgm:cxn modelId="{DF29532E-06BF-4927-AAC0-9C1EE72B31EB}" type="presParOf" srcId="{B189241E-FDA6-4518-BC29-F670678EE653}" destId="{F24481F6-5DF1-4B19-91B0-90E83B6ED9B6}" srcOrd="2" destOrd="0" presId="urn:microsoft.com/office/officeart/2008/layout/VerticalCurvedList"/>
    <dgm:cxn modelId="{9ACC70EE-89ED-498C-8101-5801C72C2472}" type="presParOf" srcId="{B189241E-FDA6-4518-BC29-F670678EE653}" destId="{C5144E7A-EDD9-4DD2-B57E-1871C1FC8A4F}" srcOrd="3" destOrd="0" presId="urn:microsoft.com/office/officeart/2008/layout/VerticalCurvedList"/>
    <dgm:cxn modelId="{F7B70762-9B64-42A6-97EE-1FF69A419DE0}" type="presParOf" srcId="{3B8C38B0-3328-4ED1-8E67-88309FD5D91E}" destId="{FADF8FDA-6636-4506-86C5-886ECB11E029}" srcOrd="1" destOrd="0" presId="urn:microsoft.com/office/officeart/2008/layout/VerticalCurvedList"/>
    <dgm:cxn modelId="{337BCCE1-B35F-4AF4-998C-36C2D8AB4A0A}" type="presParOf" srcId="{3B8C38B0-3328-4ED1-8E67-88309FD5D91E}" destId="{892AE352-542F-46BC-8357-FDB51180C43D}" srcOrd="2" destOrd="0" presId="urn:microsoft.com/office/officeart/2008/layout/VerticalCurvedList"/>
    <dgm:cxn modelId="{4AB6F303-6880-4595-A1F8-2D704212AC80}" type="presParOf" srcId="{892AE352-542F-46BC-8357-FDB51180C43D}" destId="{0BED805F-26B7-4ABD-AEB7-AA088EB7E1E3}" srcOrd="0" destOrd="0" presId="urn:microsoft.com/office/officeart/2008/layout/VerticalCurvedList"/>
    <dgm:cxn modelId="{FF76C9DB-FC28-44F6-8488-6A4EE74D05E1}" type="presParOf" srcId="{3B8C38B0-3328-4ED1-8E67-88309FD5D91E}" destId="{01A7518C-8353-4677-A32A-D4738936E0B7}" srcOrd="3" destOrd="0" presId="urn:microsoft.com/office/officeart/2008/layout/VerticalCurvedList"/>
    <dgm:cxn modelId="{054CA4FF-8F58-4246-86F4-89F7FAD549FC}" type="presParOf" srcId="{3B8C38B0-3328-4ED1-8E67-88309FD5D91E}" destId="{3FC18AAD-6213-4B03-8B1A-02B862DA4899}" srcOrd="4" destOrd="0" presId="urn:microsoft.com/office/officeart/2008/layout/VerticalCurvedList"/>
    <dgm:cxn modelId="{BA171B0E-E819-483E-A748-08CA64BB53DC}" type="presParOf" srcId="{3FC18AAD-6213-4B03-8B1A-02B862DA4899}" destId="{12E637F0-76AF-4A12-B338-36E8C1169B75}" srcOrd="0" destOrd="0" presId="urn:microsoft.com/office/officeart/2008/layout/VerticalCurvedList"/>
    <dgm:cxn modelId="{A887D57A-7EF2-4BEA-A012-CFD4B33F6EBE}" type="presParOf" srcId="{3B8C38B0-3328-4ED1-8E67-88309FD5D91E}" destId="{20B78E6C-15DE-4D3D-8029-D79F97434BE3}" srcOrd="5" destOrd="0" presId="urn:microsoft.com/office/officeart/2008/layout/VerticalCurvedList"/>
    <dgm:cxn modelId="{BE2375E6-D1BD-4978-8C75-CE0FC39A664E}" type="presParOf" srcId="{3B8C38B0-3328-4ED1-8E67-88309FD5D91E}" destId="{CE95982D-FBA7-4739-A779-8805726C4219}" srcOrd="6" destOrd="0" presId="urn:microsoft.com/office/officeart/2008/layout/VerticalCurvedList"/>
    <dgm:cxn modelId="{2D76312A-A129-4CCD-B37D-4B18FE9455BB}" type="presParOf" srcId="{CE95982D-FBA7-4739-A779-8805726C4219}" destId="{8B126C9B-BF92-406C-93B2-E6A3C09A4581}" srcOrd="0" destOrd="0" presId="urn:microsoft.com/office/officeart/2008/layout/VerticalCurvedList"/>
    <dgm:cxn modelId="{1F5F72A7-F171-4262-87E8-C6B538056AD5}" type="presParOf" srcId="{3B8C38B0-3328-4ED1-8E67-88309FD5D91E}" destId="{F2437B2F-0F13-4FE6-8E7C-3E56E38A1A29}" srcOrd="7" destOrd="0" presId="urn:microsoft.com/office/officeart/2008/layout/VerticalCurvedList"/>
    <dgm:cxn modelId="{D5478F9D-92E3-4F7D-BDAB-40833138D2A7}" type="presParOf" srcId="{3B8C38B0-3328-4ED1-8E67-88309FD5D91E}" destId="{D60C2EA5-A45A-4812-A365-7E2364DF75C4}" srcOrd="8" destOrd="0" presId="urn:microsoft.com/office/officeart/2008/layout/VerticalCurvedList"/>
    <dgm:cxn modelId="{36783D80-0E11-4D33-9039-53E9FB08C017}" type="presParOf" srcId="{D60C2EA5-A45A-4812-A365-7E2364DF75C4}" destId="{F60C823F-433A-41B7-B01D-910A2C3EB3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37FAEF-5637-4C30-AE47-9D90C0AAC59D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095C49B-8BF0-4C42-A1ED-DAB7F8D20FF3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National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9BB18E74-6365-45D7-8A70-158F92DDCF95}" type="parTrans" cxnId="{20871C06-5E86-41D4-A86D-F17F8B3BB9F7}">
      <dgm:prSet/>
      <dgm:spPr/>
      <dgm:t>
        <a:bodyPr/>
        <a:lstStyle/>
        <a:p>
          <a:endParaRPr lang="de-DE"/>
        </a:p>
      </dgm:t>
    </dgm:pt>
    <dgm:pt modelId="{C49DDC3F-C391-447F-887E-8B1CFF331174}" type="sibTrans" cxnId="{20871C06-5E86-41D4-A86D-F17F8B3BB9F7}">
      <dgm:prSet/>
      <dgm:spPr/>
      <dgm:t>
        <a:bodyPr/>
        <a:lstStyle/>
        <a:p>
          <a:endParaRPr lang="de-DE"/>
        </a:p>
      </dgm:t>
    </dgm:pt>
    <dgm:pt modelId="{4D5373AB-A31E-46A4-ABF9-6E4E71CB9F7B}">
      <dgm:prSet phldrT="[Text]" custT="1"/>
      <dgm:spPr/>
      <dgm:t>
        <a:bodyPr/>
        <a:lstStyle/>
        <a:p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Local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C4409E9-01AD-4CE6-BB0C-EA07FFD724CA}" type="parTrans" cxnId="{742D1E85-947E-414F-A907-96E305D300D4}">
      <dgm:prSet/>
      <dgm:spPr/>
      <dgm:t>
        <a:bodyPr/>
        <a:lstStyle/>
        <a:p>
          <a:endParaRPr lang="de-DE"/>
        </a:p>
      </dgm:t>
    </dgm:pt>
    <dgm:pt modelId="{833AFB44-2EE3-4AE8-BB29-38EB66FB0F36}" type="sibTrans" cxnId="{742D1E85-947E-414F-A907-96E305D300D4}">
      <dgm:prSet/>
      <dgm:spPr/>
      <dgm:t>
        <a:bodyPr/>
        <a:lstStyle/>
        <a:p>
          <a:endParaRPr lang="de-DE"/>
        </a:p>
      </dgm:t>
    </dgm:pt>
    <dgm:pt modelId="{51DBB49D-8B5B-4463-ABB6-85B8C5FB28AF}">
      <dgm:prSet phldrT="[Text]" custT="1"/>
      <dgm:spPr/>
      <dgm:t>
        <a:bodyPr/>
        <a:lstStyle/>
        <a:p>
          <a:r>
            <a:rPr lang="de-DE" sz="28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Individual</a:t>
          </a:r>
          <a:endParaRPr lang="de-DE" sz="28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D99409D1-D38A-4BFA-B4AC-1D12651CDE38}" type="parTrans" cxnId="{9BEDBC7B-ACAB-4CD5-9172-A8DA846B5865}">
      <dgm:prSet/>
      <dgm:spPr/>
      <dgm:t>
        <a:bodyPr/>
        <a:lstStyle/>
        <a:p>
          <a:endParaRPr lang="de-DE"/>
        </a:p>
      </dgm:t>
    </dgm:pt>
    <dgm:pt modelId="{607BFC09-690D-4613-8D25-4D8F54B5B2EE}" type="sibTrans" cxnId="{9BEDBC7B-ACAB-4CD5-9172-A8DA846B5865}">
      <dgm:prSet/>
      <dgm:spPr/>
      <dgm:t>
        <a:bodyPr/>
        <a:lstStyle/>
        <a:p>
          <a:endParaRPr lang="de-DE"/>
        </a:p>
      </dgm:t>
    </dgm:pt>
    <dgm:pt modelId="{FEEF2BE1-9BB7-41ED-8FF2-B6C63FA8CC57}">
      <dgm:prSet custT="1"/>
      <dgm:spPr/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Regional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50A8E318-6FC1-4C42-ABE4-9C3DF1996355}" type="parTrans" cxnId="{444A56BA-FBD7-4064-BA6A-F6EB332E8874}">
      <dgm:prSet/>
      <dgm:spPr/>
      <dgm:t>
        <a:bodyPr/>
        <a:lstStyle/>
        <a:p>
          <a:endParaRPr lang="de-DE"/>
        </a:p>
      </dgm:t>
    </dgm:pt>
    <dgm:pt modelId="{8344E610-67D6-457E-BDAF-E0FAD5CA7FF4}" type="sibTrans" cxnId="{444A56BA-FBD7-4064-BA6A-F6EB332E8874}">
      <dgm:prSet/>
      <dgm:spPr/>
      <dgm:t>
        <a:bodyPr/>
        <a:lstStyle/>
        <a:p>
          <a:endParaRPr lang="de-DE"/>
        </a:p>
      </dgm:t>
    </dgm:pt>
    <dgm:pt modelId="{1AD59206-335F-403D-97D2-5EE996724787}">
      <dgm:prSet phldrT="[Text]" custT="1"/>
      <dgm:spPr/>
      <dgm:t>
        <a:bodyPr/>
        <a:lstStyle/>
        <a:p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International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bodies</a:t>
          </a:r>
          <a:endParaRPr lang="de-DE" sz="24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gm:t>
    </dgm:pt>
    <dgm:pt modelId="{098D5792-E3BD-45DC-9578-0B0AEA0AE24B}" type="parTrans" cxnId="{29986B29-8F17-4978-9260-D10F67DD0113}">
      <dgm:prSet/>
      <dgm:spPr/>
      <dgm:t>
        <a:bodyPr/>
        <a:lstStyle/>
        <a:p>
          <a:endParaRPr lang="de-DE"/>
        </a:p>
      </dgm:t>
    </dgm:pt>
    <dgm:pt modelId="{1AB463AD-8B3C-4C64-AECF-105F0925B2AD}" type="sibTrans" cxnId="{29986B29-8F17-4978-9260-D10F67DD0113}">
      <dgm:prSet/>
      <dgm:spPr/>
      <dgm:t>
        <a:bodyPr/>
        <a:lstStyle/>
        <a:p>
          <a:endParaRPr lang="de-DE"/>
        </a:p>
      </dgm:t>
    </dgm:pt>
    <dgm:pt modelId="{029779EF-82A4-440D-A8BC-58A973A57921}" type="pres">
      <dgm:prSet presAssocID="{9E37FAEF-5637-4C30-AE47-9D90C0AAC59D}" presName="Name0" presStyleCnt="0">
        <dgm:presLayoutVars>
          <dgm:dir/>
          <dgm:animLvl val="lvl"/>
          <dgm:resizeHandles val="exact"/>
        </dgm:presLayoutVars>
      </dgm:prSet>
      <dgm:spPr/>
    </dgm:pt>
    <dgm:pt modelId="{A8610FBE-70EA-404B-ABE4-37E2EFFC54F8}" type="pres">
      <dgm:prSet presAssocID="{1AD59206-335F-403D-97D2-5EE996724787}" presName="Name8" presStyleCnt="0"/>
      <dgm:spPr/>
    </dgm:pt>
    <dgm:pt modelId="{A6ACAF8B-27EA-4B67-8F90-B4AA1288A904}" type="pres">
      <dgm:prSet presAssocID="{1AD59206-335F-403D-97D2-5EE996724787}" presName="level" presStyleLbl="node1" presStyleIdx="0" presStyleCnt="5" custScaleX="99112" custLinFactNeighborY="-326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1F64E5-6112-4740-8289-C432C7A4A9CB}" type="pres">
      <dgm:prSet presAssocID="{1AD59206-335F-403D-97D2-5EE9967247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5B662B-719F-4932-8107-6141A4DF4F9B}" type="pres">
      <dgm:prSet presAssocID="{4095C49B-8BF0-4C42-A1ED-DAB7F8D20FF3}" presName="Name8" presStyleCnt="0"/>
      <dgm:spPr/>
    </dgm:pt>
    <dgm:pt modelId="{91E9CE44-70C3-4E3B-A718-A0FF42A78A0E}" type="pres">
      <dgm:prSet presAssocID="{4095C49B-8BF0-4C42-A1ED-DAB7F8D20FF3}" presName="level" presStyleLbl="node1" presStyleIdx="1" presStyleCnt="5" custLinFactNeighborY="-326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10443A-BC01-4906-BB55-0D6B1D52D76D}" type="pres">
      <dgm:prSet presAssocID="{4095C49B-8BF0-4C42-A1ED-DAB7F8D20F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904694-A58A-4E82-B914-496DBD4CBC26}" type="pres">
      <dgm:prSet presAssocID="{FEEF2BE1-9BB7-41ED-8FF2-B6C63FA8CC57}" presName="Name8" presStyleCnt="0"/>
      <dgm:spPr/>
    </dgm:pt>
    <dgm:pt modelId="{EB05C552-1092-47AE-9328-C543B4419397}" type="pres">
      <dgm:prSet presAssocID="{FEEF2BE1-9BB7-41ED-8FF2-B6C63FA8CC57}" presName="level" presStyleLbl="node1" presStyleIdx="2" presStyleCnt="5" custLinFactNeighborY="-326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7B4CBC-738E-4522-98E0-E2F413B2C5F7}" type="pres">
      <dgm:prSet presAssocID="{FEEF2BE1-9BB7-41ED-8FF2-B6C63FA8CC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B75BD8-9541-4DD0-8D7F-37F0D5D7ED38}" type="pres">
      <dgm:prSet presAssocID="{4D5373AB-A31E-46A4-ABF9-6E4E71CB9F7B}" presName="Name8" presStyleCnt="0"/>
      <dgm:spPr/>
    </dgm:pt>
    <dgm:pt modelId="{43B23367-DE0B-48F7-896F-43734483F5E1}" type="pres">
      <dgm:prSet presAssocID="{4D5373AB-A31E-46A4-ABF9-6E4E71CB9F7B}" presName="level" presStyleLbl="node1" presStyleIdx="3" presStyleCnt="5" custLinFactNeighborY="-326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F53BCF-2BFB-476B-B489-96CBF84A6544}" type="pres">
      <dgm:prSet presAssocID="{4D5373AB-A31E-46A4-ABF9-6E4E71CB9F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C435D9-2E0A-46CE-9E1E-0454237EAEEC}" type="pres">
      <dgm:prSet presAssocID="{51DBB49D-8B5B-4463-ABB6-85B8C5FB28AF}" presName="Name8" presStyleCnt="0"/>
      <dgm:spPr/>
    </dgm:pt>
    <dgm:pt modelId="{18B044F9-30D8-4733-B35D-AE7AF9A22490}" type="pres">
      <dgm:prSet presAssocID="{51DBB49D-8B5B-4463-ABB6-85B8C5FB28AF}" presName="level" presStyleLbl="node1" presStyleIdx="4" presStyleCnt="5" custLinFactNeighborY="-326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CEEA87-95F6-47CF-B18D-56218F917D83}" type="pres">
      <dgm:prSet presAssocID="{51DBB49D-8B5B-4463-ABB6-85B8C5FB28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7B7D45-0A77-411D-826E-D56544C1FC00}" type="presOf" srcId="{4D5373AB-A31E-46A4-ABF9-6E4E71CB9F7B}" destId="{09F53BCF-2BFB-476B-B489-96CBF84A6544}" srcOrd="1" destOrd="0" presId="urn:microsoft.com/office/officeart/2005/8/layout/pyramid1"/>
    <dgm:cxn modelId="{8C0FD2C8-1111-4021-AA2B-12091035E0F6}" type="presOf" srcId="{1AD59206-335F-403D-97D2-5EE996724787}" destId="{A6ACAF8B-27EA-4B67-8F90-B4AA1288A904}" srcOrd="0" destOrd="0" presId="urn:microsoft.com/office/officeart/2005/8/layout/pyramid1"/>
    <dgm:cxn modelId="{742D1E85-947E-414F-A907-96E305D300D4}" srcId="{9E37FAEF-5637-4C30-AE47-9D90C0AAC59D}" destId="{4D5373AB-A31E-46A4-ABF9-6E4E71CB9F7B}" srcOrd="3" destOrd="0" parTransId="{DC4409E9-01AD-4CE6-BB0C-EA07FFD724CA}" sibTransId="{833AFB44-2EE3-4AE8-BB29-38EB66FB0F36}"/>
    <dgm:cxn modelId="{FFE65AC3-25D5-45D5-B188-830F64592C23}" type="presOf" srcId="{FEEF2BE1-9BB7-41ED-8FF2-B6C63FA8CC57}" destId="{557B4CBC-738E-4522-98E0-E2F413B2C5F7}" srcOrd="1" destOrd="0" presId="urn:microsoft.com/office/officeart/2005/8/layout/pyramid1"/>
    <dgm:cxn modelId="{61C8370D-2A2E-4B95-9330-5AEC5BC6244F}" type="presOf" srcId="{4095C49B-8BF0-4C42-A1ED-DAB7F8D20FF3}" destId="{5710443A-BC01-4906-BB55-0D6B1D52D76D}" srcOrd="1" destOrd="0" presId="urn:microsoft.com/office/officeart/2005/8/layout/pyramid1"/>
    <dgm:cxn modelId="{9BEDBC7B-ACAB-4CD5-9172-A8DA846B5865}" srcId="{9E37FAEF-5637-4C30-AE47-9D90C0AAC59D}" destId="{51DBB49D-8B5B-4463-ABB6-85B8C5FB28AF}" srcOrd="4" destOrd="0" parTransId="{D99409D1-D38A-4BFA-B4AC-1D12651CDE38}" sibTransId="{607BFC09-690D-4613-8D25-4D8F54B5B2EE}"/>
    <dgm:cxn modelId="{45D1C178-9308-41C6-B01F-82B120EFE381}" type="presOf" srcId="{1AD59206-335F-403D-97D2-5EE996724787}" destId="{511F64E5-6112-4740-8289-C432C7A4A9CB}" srcOrd="1" destOrd="0" presId="urn:microsoft.com/office/officeart/2005/8/layout/pyramid1"/>
    <dgm:cxn modelId="{20871C06-5E86-41D4-A86D-F17F8B3BB9F7}" srcId="{9E37FAEF-5637-4C30-AE47-9D90C0AAC59D}" destId="{4095C49B-8BF0-4C42-A1ED-DAB7F8D20FF3}" srcOrd="1" destOrd="0" parTransId="{9BB18E74-6365-45D7-8A70-158F92DDCF95}" sibTransId="{C49DDC3F-C391-447F-887E-8B1CFF331174}"/>
    <dgm:cxn modelId="{BAD551AD-1F7C-488C-A238-E35E68FE952D}" type="presOf" srcId="{51DBB49D-8B5B-4463-ABB6-85B8C5FB28AF}" destId="{18B044F9-30D8-4733-B35D-AE7AF9A22490}" srcOrd="0" destOrd="0" presId="urn:microsoft.com/office/officeart/2005/8/layout/pyramid1"/>
    <dgm:cxn modelId="{29986B29-8F17-4978-9260-D10F67DD0113}" srcId="{9E37FAEF-5637-4C30-AE47-9D90C0AAC59D}" destId="{1AD59206-335F-403D-97D2-5EE996724787}" srcOrd="0" destOrd="0" parTransId="{098D5792-E3BD-45DC-9578-0B0AEA0AE24B}" sibTransId="{1AB463AD-8B3C-4C64-AECF-105F0925B2AD}"/>
    <dgm:cxn modelId="{3C4E16BE-B3F8-4274-BD3F-937BD456FA86}" type="presOf" srcId="{FEEF2BE1-9BB7-41ED-8FF2-B6C63FA8CC57}" destId="{EB05C552-1092-47AE-9328-C543B4419397}" srcOrd="0" destOrd="0" presId="urn:microsoft.com/office/officeart/2005/8/layout/pyramid1"/>
    <dgm:cxn modelId="{444A56BA-FBD7-4064-BA6A-F6EB332E8874}" srcId="{9E37FAEF-5637-4C30-AE47-9D90C0AAC59D}" destId="{FEEF2BE1-9BB7-41ED-8FF2-B6C63FA8CC57}" srcOrd="2" destOrd="0" parTransId="{50A8E318-6FC1-4C42-ABE4-9C3DF1996355}" sibTransId="{8344E610-67D6-457E-BDAF-E0FAD5CA7FF4}"/>
    <dgm:cxn modelId="{F1558F33-D8CB-46F9-8F92-4B939169FDFE}" type="presOf" srcId="{4095C49B-8BF0-4C42-A1ED-DAB7F8D20FF3}" destId="{91E9CE44-70C3-4E3B-A718-A0FF42A78A0E}" srcOrd="0" destOrd="0" presId="urn:microsoft.com/office/officeart/2005/8/layout/pyramid1"/>
    <dgm:cxn modelId="{30A2CFE1-CCF7-4114-A6D5-A1F402125C77}" type="presOf" srcId="{4D5373AB-A31E-46A4-ABF9-6E4E71CB9F7B}" destId="{43B23367-DE0B-48F7-896F-43734483F5E1}" srcOrd="0" destOrd="0" presId="urn:microsoft.com/office/officeart/2005/8/layout/pyramid1"/>
    <dgm:cxn modelId="{85A80BE9-FB83-47A8-94DC-42018C087A14}" type="presOf" srcId="{51DBB49D-8B5B-4463-ABB6-85B8C5FB28AF}" destId="{E3CEEA87-95F6-47CF-B18D-56218F917D83}" srcOrd="1" destOrd="0" presId="urn:microsoft.com/office/officeart/2005/8/layout/pyramid1"/>
    <dgm:cxn modelId="{0AECC582-753C-435B-95D1-0418DD3356B2}" type="presOf" srcId="{9E37FAEF-5637-4C30-AE47-9D90C0AAC59D}" destId="{029779EF-82A4-440D-A8BC-58A973A57921}" srcOrd="0" destOrd="0" presId="urn:microsoft.com/office/officeart/2005/8/layout/pyramid1"/>
    <dgm:cxn modelId="{0EB324EB-C6B1-40F1-89FF-0418D5B5B13D}" type="presParOf" srcId="{029779EF-82A4-440D-A8BC-58A973A57921}" destId="{A8610FBE-70EA-404B-ABE4-37E2EFFC54F8}" srcOrd="0" destOrd="0" presId="urn:microsoft.com/office/officeart/2005/8/layout/pyramid1"/>
    <dgm:cxn modelId="{F8EF3C7D-4E67-4359-B0FA-BBBF9E819C19}" type="presParOf" srcId="{A8610FBE-70EA-404B-ABE4-37E2EFFC54F8}" destId="{A6ACAF8B-27EA-4B67-8F90-B4AA1288A904}" srcOrd="0" destOrd="0" presId="urn:microsoft.com/office/officeart/2005/8/layout/pyramid1"/>
    <dgm:cxn modelId="{293869C1-59F8-4D6E-BD49-E6A3F6646E27}" type="presParOf" srcId="{A8610FBE-70EA-404B-ABE4-37E2EFFC54F8}" destId="{511F64E5-6112-4740-8289-C432C7A4A9CB}" srcOrd="1" destOrd="0" presId="urn:microsoft.com/office/officeart/2005/8/layout/pyramid1"/>
    <dgm:cxn modelId="{F73F566E-6C42-4134-9555-4F18A24B5862}" type="presParOf" srcId="{029779EF-82A4-440D-A8BC-58A973A57921}" destId="{435B662B-719F-4932-8107-6141A4DF4F9B}" srcOrd="1" destOrd="0" presId="urn:microsoft.com/office/officeart/2005/8/layout/pyramid1"/>
    <dgm:cxn modelId="{E5C8E444-FD5D-4C2D-AE84-B4C1DAD02B38}" type="presParOf" srcId="{435B662B-719F-4932-8107-6141A4DF4F9B}" destId="{91E9CE44-70C3-4E3B-A718-A0FF42A78A0E}" srcOrd="0" destOrd="0" presId="urn:microsoft.com/office/officeart/2005/8/layout/pyramid1"/>
    <dgm:cxn modelId="{90C0C61E-F064-4AF0-8910-D4190528BEC1}" type="presParOf" srcId="{435B662B-719F-4932-8107-6141A4DF4F9B}" destId="{5710443A-BC01-4906-BB55-0D6B1D52D76D}" srcOrd="1" destOrd="0" presId="urn:microsoft.com/office/officeart/2005/8/layout/pyramid1"/>
    <dgm:cxn modelId="{473AEBF0-4201-4866-B46F-AAB153873EF3}" type="presParOf" srcId="{029779EF-82A4-440D-A8BC-58A973A57921}" destId="{BD904694-A58A-4E82-B914-496DBD4CBC26}" srcOrd="2" destOrd="0" presId="urn:microsoft.com/office/officeart/2005/8/layout/pyramid1"/>
    <dgm:cxn modelId="{30429CC7-5524-405E-ACBA-EBB96F512665}" type="presParOf" srcId="{BD904694-A58A-4E82-B914-496DBD4CBC26}" destId="{EB05C552-1092-47AE-9328-C543B4419397}" srcOrd="0" destOrd="0" presId="urn:microsoft.com/office/officeart/2005/8/layout/pyramid1"/>
    <dgm:cxn modelId="{5DEFB70B-5650-4992-8849-99EF592E335A}" type="presParOf" srcId="{BD904694-A58A-4E82-B914-496DBD4CBC26}" destId="{557B4CBC-738E-4522-98E0-E2F413B2C5F7}" srcOrd="1" destOrd="0" presId="urn:microsoft.com/office/officeart/2005/8/layout/pyramid1"/>
    <dgm:cxn modelId="{098EF5A4-61D9-4DA2-AE05-779FEDEC6E46}" type="presParOf" srcId="{029779EF-82A4-440D-A8BC-58A973A57921}" destId="{C2B75BD8-9541-4DD0-8D7F-37F0D5D7ED38}" srcOrd="3" destOrd="0" presId="urn:microsoft.com/office/officeart/2005/8/layout/pyramid1"/>
    <dgm:cxn modelId="{D2C58C9C-787C-4C4D-9DE7-3B0973CE82D1}" type="presParOf" srcId="{C2B75BD8-9541-4DD0-8D7F-37F0D5D7ED38}" destId="{43B23367-DE0B-48F7-896F-43734483F5E1}" srcOrd="0" destOrd="0" presId="urn:microsoft.com/office/officeart/2005/8/layout/pyramid1"/>
    <dgm:cxn modelId="{5FFD06BD-1C70-4AF0-B18B-4A8CFA5E581C}" type="presParOf" srcId="{C2B75BD8-9541-4DD0-8D7F-37F0D5D7ED38}" destId="{09F53BCF-2BFB-476B-B489-96CBF84A6544}" srcOrd="1" destOrd="0" presId="urn:microsoft.com/office/officeart/2005/8/layout/pyramid1"/>
    <dgm:cxn modelId="{D86C85E1-F15C-4F36-A7B7-05289E3C6FF7}" type="presParOf" srcId="{029779EF-82A4-440D-A8BC-58A973A57921}" destId="{1EC435D9-2E0A-46CE-9E1E-0454237EAEEC}" srcOrd="4" destOrd="0" presId="urn:microsoft.com/office/officeart/2005/8/layout/pyramid1"/>
    <dgm:cxn modelId="{E265C605-EF10-4D4C-91BD-6C51FC99B17C}" type="presParOf" srcId="{1EC435D9-2E0A-46CE-9E1E-0454237EAEEC}" destId="{18B044F9-30D8-4733-B35D-AE7AF9A22490}" srcOrd="0" destOrd="0" presId="urn:microsoft.com/office/officeart/2005/8/layout/pyramid1"/>
    <dgm:cxn modelId="{A117A092-0C86-4770-94C3-83ADA9153F0E}" type="presParOf" srcId="{1EC435D9-2E0A-46CE-9E1E-0454237EAEEC}" destId="{E3CEEA87-95F6-47CF-B18D-56218F917D8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BA6A0-926B-4572-8FE1-FFA7883E6673}">
      <dsp:nvSpPr>
        <dsp:cNvPr id="0" name=""/>
        <dsp:cNvSpPr/>
      </dsp:nvSpPr>
      <dsp:spPr>
        <a:xfrm>
          <a:off x="-5583274" y="-854752"/>
          <a:ext cx="6647603" cy="6647603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F8FDA-6636-4506-86C5-886ECB11E029}">
      <dsp:nvSpPr>
        <dsp:cNvPr id="0" name=""/>
        <dsp:cNvSpPr/>
      </dsp:nvSpPr>
      <dsp:spPr>
        <a:xfrm>
          <a:off x="557158" y="379640"/>
          <a:ext cx="9889449" cy="759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Mitigating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hazards</a:t>
          </a:r>
          <a:endParaRPr lang="de-DE" sz="2400" kern="1200" dirty="0"/>
        </a:p>
      </dsp:txBody>
      <dsp:txXfrm>
        <a:off x="557158" y="379640"/>
        <a:ext cx="9889449" cy="759676"/>
      </dsp:txXfrm>
    </dsp:sp>
    <dsp:sp modelId="{0BED805F-26B7-4ABD-AEB7-AA088EB7E1E3}">
      <dsp:nvSpPr>
        <dsp:cNvPr id="0" name=""/>
        <dsp:cNvSpPr/>
      </dsp:nvSpPr>
      <dsp:spPr>
        <a:xfrm>
          <a:off x="82360" y="284681"/>
          <a:ext cx="949596" cy="94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518C-8353-4677-A32A-D4738936E0B7}">
      <dsp:nvSpPr>
        <dsp:cNvPr id="0" name=""/>
        <dsp:cNvSpPr/>
      </dsp:nvSpPr>
      <dsp:spPr>
        <a:xfrm>
          <a:off x="992699" y="1519353"/>
          <a:ext cx="9453908" cy="759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94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Local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mitigation</a:t>
          </a:r>
          <a:endParaRPr lang="de-DE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err="1" smtClean="0"/>
            <a:t>Examples</a:t>
          </a:r>
          <a:endParaRPr lang="de-DE" sz="1800" kern="1200" dirty="0"/>
        </a:p>
      </dsp:txBody>
      <dsp:txXfrm>
        <a:off x="992699" y="1519353"/>
        <a:ext cx="9453908" cy="759676"/>
      </dsp:txXfrm>
    </dsp:sp>
    <dsp:sp modelId="{12E637F0-76AF-4A12-B338-36E8C1169B75}">
      <dsp:nvSpPr>
        <dsp:cNvPr id="0" name=""/>
        <dsp:cNvSpPr/>
      </dsp:nvSpPr>
      <dsp:spPr>
        <a:xfrm>
          <a:off x="517900" y="1424394"/>
          <a:ext cx="949596" cy="94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78E6C-15DE-4D3D-8029-D79F97434BE3}">
      <dsp:nvSpPr>
        <dsp:cNvPr id="0" name=""/>
        <dsp:cNvSpPr/>
      </dsp:nvSpPr>
      <dsp:spPr>
        <a:xfrm>
          <a:off x="992699" y="2659067"/>
          <a:ext cx="9453908" cy="759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94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Regional </a:t>
          </a:r>
          <a:r>
            <a:rPr lang="de-DE" sz="2400" kern="1200" dirty="0" err="1" smtClean="0"/>
            <a:t>mitigation</a:t>
          </a:r>
          <a:endParaRPr lang="de-DE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err="1" smtClean="0"/>
            <a:t>Examples</a:t>
          </a:r>
          <a:endParaRPr lang="de-DE" sz="1800" kern="1200" dirty="0"/>
        </a:p>
      </dsp:txBody>
      <dsp:txXfrm>
        <a:off x="992699" y="2659067"/>
        <a:ext cx="9453908" cy="759676"/>
      </dsp:txXfrm>
    </dsp:sp>
    <dsp:sp modelId="{8B126C9B-BF92-406C-93B2-E6A3C09A4581}">
      <dsp:nvSpPr>
        <dsp:cNvPr id="0" name=""/>
        <dsp:cNvSpPr/>
      </dsp:nvSpPr>
      <dsp:spPr>
        <a:xfrm>
          <a:off x="517900" y="2564107"/>
          <a:ext cx="949596" cy="94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37B2F-0F13-4FE6-8E7C-3E56E38A1A29}">
      <dsp:nvSpPr>
        <dsp:cNvPr id="0" name=""/>
        <dsp:cNvSpPr/>
      </dsp:nvSpPr>
      <dsp:spPr>
        <a:xfrm>
          <a:off x="557158" y="3798780"/>
          <a:ext cx="9889449" cy="759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2994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Global </a:t>
          </a:r>
          <a:r>
            <a:rPr lang="de-DE" sz="2400" kern="1200" dirty="0" err="1" smtClean="0"/>
            <a:t>mitigation</a:t>
          </a:r>
          <a:endParaRPr lang="de-DE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 err="1" smtClean="0"/>
            <a:t>Examples</a:t>
          </a:r>
          <a:endParaRPr lang="de-DE" sz="1800" kern="1200" dirty="0"/>
        </a:p>
      </dsp:txBody>
      <dsp:txXfrm>
        <a:off x="557158" y="3798780"/>
        <a:ext cx="9889449" cy="759676"/>
      </dsp:txXfrm>
    </dsp:sp>
    <dsp:sp modelId="{F60C823F-433A-41B7-B01D-910A2C3EB37B}">
      <dsp:nvSpPr>
        <dsp:cNvPr id="0" name=""/>
        <dsp:cNvSpPr/>
      </dsp:nvSpPr>
      <dsp:spPr>
        <a:xfrm>
          <a:off x="82360" y="3703820"/>
          <a:ext cx="949596" cy="94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CAF8B-27EA-4B67-8F90-B4AA1288A904}">
      <dsp:nvSpPr>
        <dsp:cNvPr id="0" name=""/>
        <dsp:cNvSpPr/>
      </dsp:nvSpPr>
      <dsp:spPr>
        <a:xfrm>
          <a:off x="3347782" y="0"/>
          <a:ext cx="1655352" cy="1028712"/>
        </a:xfrm>
        <a:prstGeom prst="trapezoid">
          <a:avLst>
            <a:gd name="adj" fmla="val 8117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International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bodies</a:t>
          </a:r>
          <a:endParaRPr lang="de-DE" sz="2400" kern="12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3347782" y="0"/>
        <a:ext cx="1655352" cy="1028712"/>
      </dsp:txXfrm>
    </dsp:sp>
    <dsp:sp modelId="{91E9CE44-70C3-4E3B-A718-A0FF42A78A0E}">
      <dsp:nvSpPr>
        <dsp:cNvPr id="0" name=""/>
        <dsp:cNvSpPr/>
      </dsp:nvSpPr>
      <dsp:spPr>
        <a:xfrm>
          <a:off x="2505275" y="995083"/>
          <a:ext cx="3340367" cy="1028712"/>
        </a:xfrm>
        <a:prstGeom prst="trapezoid">
          <a:avLst>
            <a:gd name="adj" fmla="val 81178"/>
          </a:avLst>
        </a:prstGeom>
        <a:solidFill>
          <a:schemeClr val="accent3">
            <a:hueOff val="1514783"/>
            <a:satOff val="9135"/>
            <a:lumOff val="-553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National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kern="12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3089839" y="995083"/>
        <a:ext cx="2171238" cy="1028712"/>
      </dsp:txXfrm>
    </dsp:sp>
    <dsp:sp modelId="{EB05C552-1092-47AE-9328-C543B4419397}">
      <dsp:nvSpPr>
        <dsp:cNvPr id="0" name=""/>
        <dsp:cNvSpPr/>
      </dsp:nvSpPr>
      <dsp:spPr>
        <a:xfrm>
          <a:off x="1670183" y="2023796"/>
          <a:ext cx="5010550" cy="1028712"/>
        </a:xfrm>
        <a:prstGeom prst="trapezoid">
          <a:avLst>
            <a:gd name="adj" fmla="val 81178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Regional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kern="12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2547029" y="2023796"/>
        <a:ext cx="3256858" cy="1028712"/>
      </dsp:txXfrm>
    </dsp:sp>
    <dsp:sp modelId="{43B23367-DE0B-48F7-896F-43734483F5E1}">
      <dsp:nvSpPr>
        <dsp:cNvPr id="0" name=""/>
        <dsp:cNvSpPr/>
      </dsp:nvSpPr>
      <dsp:spPr>
        <a:xfrm>
          <a:off x="835091" y="3052508"/>
          <a:ext cx="6680734" cy="1028712"/>
        </a:xfrm>
        <a:prstGeom prst="trapezoid">
          <a:avLst>
            <a:gd name="adj" fmla="val 81178"/>
          </a:avLst>
        </a:prstGeom>
        <a:solidFill>
          <a:schemeClr val="accent3">
            <a:hueOff val="4544350"/>
            <a:satOff val="27405"/>
            <a:lumOff val="-166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Local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government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and</a:t>
          </a:r>
          <a:r>
            <a:rPr lang="de-DE" sz="24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 </a:t>
          </a:r>
          <a:r>
            <a:rPr lang="de-DE" sz="2400" kern="1200" dirty="0" err="1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organisations</a:t>
          </a:r>
          <a:endParaRPr lang="de-DE" sz="2400" kern="12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2004220" y="3052508"/>
        <a:ext cx="4342477" cy="1028712"/>
      </dsp:txXfrm>
    </dsp:sp>
    <dsp:sp modelId="{18B044F9-30D8-4733-B35D-AE7AF9A22490}">
      <dsp:nvSpPr>
        <dsp:cNvPr id="0" name=""/>
        <dsp:cNvSpPr/>
      </dsp:nvSpPr>
      <dsp:spPr>
        <a:xfrm>
          <a:off x="0" y="4081220"/>
          <a:ext cx="8350918" cy="1028712"/>
        </a:xfrm>
        <a:prstGeom prst="trapezoid">
          <a:avLst>
            <a:gd name="adj" fmla="val 81178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rPr>
            <a:t>Individual</a:t>
          </a:r>
          <a:endParaRPr lang="de-DE" sz="2800" kern="1200" dirty="0">
            <a:solidFill>
              <a:schemeClr val="tx1"/>
            </a:solidFill>
            <a:latin typeface="Adobe Devanagari" panose="02040503050201020203" pitchFamily="18" charset="0"/>
            <a:cs typeface="Adobe Devanagari" panose="02040503050201020203" pitchFamily="18" charset="0"/>
          </a:endParaRPr>
        </a:p>
      </dsp:txBody>
      <dsp:txXfrm>
        <a:off x="1461410" y="4081220"/>
        <a:ext cx="5428096" cy="102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CC3A9-4AF4-46DA-B451-ADA0CFEAFBE8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13B67-FE1D-4215-B276-5CD132390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3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E48F-D49C-4929-AF8A-CD0942A7CFBD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0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23FD-59A8-44C9-91D0-79AACB34BEAC}" type="datetime1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BF79-4F85-480F-81F9-2C74093486A9}" type="datetime1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2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FB9D-71FE-4E73-8AA4-20CB62B0F6D3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F118-7C55-4297-B97C-792B82A2274A}" type="datetime1">
              <a:rPr lang="en-GB" smtClean="0"/>
              <a:t>08/05/2023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7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FCE6-BEF8-47CC-B890-6652A52CC251}" type="datetime1">
              <a:rPr lang="en-GB" smtClean="0"/>
              <a:t>08/05/2023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9262-86B7-40C9-8CCD-C09AD5D90F77}" type="datetime1">
              <a:rPr lang="en-GB" smtClean="0"/>
              <a:t>08/05/2023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D68-E685-453A-8080-4CAD05A77608}" type="datetime1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B1E1-D80B-49BF-BD1E-8CCA5DCAF00A}" type="datetime1">
              <a:rPr lang="en-GB" smtClean="0"/>
              <a:t>08/05/2023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211A-4833-48D4-BBB3-0F5E68B09546}" type="datetime1">
              <a:rPr lang="en-GB" smtClean="0"/>
              <a:t>08/05/2023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E3726A-96B5-4EE5-AC75-54B985007122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C6637B1-77CA-4F42-B68E-4FEDBEC698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commons.wikimedia.org/wiki/File:Plantation_de_pal%C3%A9tuviers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en.wikipedia.org/wiki/en:Creative_Commons" TargetMode="External"/><Relationship Id="rId4" Type="http://schemas.openxmlformats.org/officeDocument/2006/relationships/hyperlink" Target="https://commons.wikimedia.org/w/index.php?title=User:Lizot_pierrick&amp;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ventionweb.net/sendai-framework/sendai-framework-at-a-glan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nfccc.int/topics/adaptation-and-resilience/workstreams/approaches-to-address-loss-and-damage-associated-with-climate-change-impacts-in-developing-countries#Action-and-suppor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en/climatechange/paris-agree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88-470-1842-6_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ionweb.net/sendai-framework/sendai-framework-at-a-glance" TargetMode="External"/><Relationship Id="rId2" Type="http://schemas.openxmlformats.org/officeDocument/2006/relationships/hyperlink" Target="https://doi.org/10.1016/j.cosust.2021.05.0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.org/en/climatechange/paris-agreement" TargetMode="External"/><Relationship Id="rId4" Type="http://schemas.openxmlformats.org/officeDocument/2006/relationships/hyperlink" Target="https://unfccc.int/topics/adaptation-and-resilience/workstreams/approaches-to-address-loss-and-damage-associated-with-climate-change-impacts-in-developing-countries#Action-and-suppor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Commons:Picswiss_project" TargetMode="External"/><Relationship Id="rId5" Type="http://schemas.openxmlformats.org/officeDocument/2006/relationships/hyperlink" Target="http://www.picswiss.ch/" TargetMode="External"/><Relationship Id="rId4" Type="http://schemas.openxmlformats.org/officeDocument/2006/relationships/hyperlink" Target="https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Mitigating Hazards at the Different Levels (local, regional, globally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9780" y="4983082"/>
            <a:ext cx="8847852" cy="9144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Carina </a:t>
            </a:r>
            <a:r>
              <a:rPr lang="en-GB" b="1" dirty="0" err="1" smtClean="0"/>
              <a:t>Lalyer</a:t>
            </a:r>
            <a:endParaRPr lang="en-GB" b="1" dirty="0" smtClean="0"/>
          </a:p>
          <a:p>
            <a:r>
              <a:rPr lang="de-DE" altLang="de-DE" dirty="0" err="1" smtClean="0"/>
              <a:t>Presentation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course</a:t>
            </a:r>
            <a:r>
              <a:rPr lang="de-DE" altLang="de-DE" dirty="0" smtClean="0"/>
              <a:t> </a:t>
            </a:r>
            <a:r>
              <a:rPr lang="de-DE" altLang="de-DE" dirty="0"/>
              <a:t>816.343: Environmental </a:t>
            </a:r>
            <a:r>
              <a:rPr lang="de-DE" altLang="de-DE" dirty="0" err="1"/>
              <a:t>Risk</a:t>
            </a:r>
            <a:r>
              <a:rPr lang="de-DE" altLang="de-DE" dirty="0"/>
              <a:t> Analysis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smtClean="0"/>
              <a:t>Management</a:t>
            </a:r>
          </a:p>
          <a:p>
            <a:r>
              <a:rPr lang="de-DE" dirty="0" smtClean="0"/>
              <a:t>Vienna, 9.05.2023</a:t>
            </a:r>
            <a:endParaRPr lang="en-GB" dirty="0"/>
          </a:p>
        </p:txBody>
      </p:sp>
      <p:pic>
        <p:nvPicPr>
          <p:cNvPr id="4098" name="Picture 2" descr="About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05" y="194477"/>
            <a:ext cx="3483795" cy="24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level mitigation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10</a:t>
            </a:fld>
            <a:endParaRPr lang="en-GB"/>
          </a:p>
        </p:txBody>
      </p:sp>
      <p:pic>
        <p:nvPicPr>
          <p:cNvPr id="2050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79" y="2477228"/>
            <a:ext cx="7984467" cy="351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63129" y="6094740"/>
            <a:ext cx="769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By </a:t>
            </a:r>
            <a:r>
              <a:rPr lang="en-US" sz="1400" dirty="0"/>
              <a:t>Osiris - Own work, CC BY-SA 3.0, https://commons.wikimedia.org/w/index.php?curid=23505603</a:t>
            </a:r>
            <a:endParaRPr lang="en-GB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37295" y="859872"/>
            <a:ext cx="775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Island Developing </a:t>
            </a:r>
            <a:r>
              <a:rPr lang="en-GB" dirty="0" smtClean="0"/>
              <a:t>States </a:t>
            </a:r>
            <a:r>
              <a:rPr lang="en-GB" dirty="0"/>
              <a:t>are </a:t>
            </a:r>
            <a:r>
              <a:rPr lang="en-GB" dirty="0" smtClean="0"/>
              <a:t>a group </a:t>
            </a:r>
            <a:r>
              <a:rPr lang="en-GB" dirty="0"/>
              <a:t>of 58 states located in all oceans of the </a:t>
            </a:r>
            <a:r>
              <a:rPr lang="en-GB" dirty="0" smtClean="0"/>
              <a:t>world</a:t>
            </a:r>
          </a:p>
          <a:p>
            <a:endParaRPr lang="en-GB" dirty="0"/>
          </a:p>
          <a:p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vulnerability to climate change and in particular to the SLR hazard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Hazards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Economic impacts: land </a:t>
            </a:r>
            <a:r>
              <a:rPr lang="en-GB" sz="2400" dirty="0">
                <a:solidFill>
                  <a:schemeClr val="tx1"/>
                </a:solidFill>
              </a:rPr>
              <a:t>loss, increased coastal </a:t>
            </a:r>
            <a:r>
              <a:rPr lang="en-GB" sz="2400" dirty="0" smtClean="0">
                <a:solidFill>
                  <a:schemeClr val="tx1"/>
                </a:solidFill>
              </a:rPr>
              <a:t>flooding, </a:t>
            </a:r>
            <a:r>
              <a:rPr lang="en-GB" sz="2400" dirty="0">
                <a:solidFill>
                  <a:schemeClr val="tx1"/>
                </a:solidFill>
              </a:rPr>
              <a:t>storms, </a:t>
            </a:r>
            <a:r>
              <a:rPr lang="en-GB" sz="2400" dirty="0" smtClean="0">
                <a:solidFill>
                  <a:schemeClr val="tx1"/>
                </a:solidFill>
              </a:rPr>
              <a:t>coastal erosion, </a:t>
            </a:r>
            <a:r>
              <a:rPr lang="en-GB" sz="2400" dirty="0">
                <a:solidFill>
                  <a:schemeClr val="tx1"/>
                </a:solidFill>
              </a:rPr>
              <a:t>salinization of </a:t>
            </a:r>
            <a:r>
              <a:rPr lang="en-GB" sz="2400" dirty="0" smtClean="0">
                <a:solidFill>
                  <a:schemeClr val="tx1"/>
                </a:solidFill>
              </a:rPr>
              <a:t>coastal </a:t>
            </a:r>
            <a:r>
              <a:rPr lang="en-GB" sz="2400" dirty="0">
                <a:solidFill>
                  <a:schemeClr val="tx1"/>
                </a:solidFill>
              </a:rPr>
              <a:t>aquifers, loss of homes, loss of livelihoods etc. (Martyr-</a:t>
            </a:r>
            <a:r>
              <a:rPr lang="en-GB" sz="2400" dirty="0" err="1">
                <a:solidFill>
                  <a:schemeClr val="tx1"/>
                </a:solidFill>
              </a:rPr>
              <a:t>Koller</a:t>
            </a:r>
            <a:r>
              <a:rPr lang="en-GB" sz="2400" dirty="0">
                <a:solidFill>
                  <a:schemeClr val="tx1"/>
                </a:solidFill>
              </a:rPr>
              <a:t> et al., 2021</a:t>
            </a:r>
            <a:r>
              <a:rPr lang="en-GB" sz="2400" dirty="0" smtClean="0">
                <a:solidFill>
                  <a:schemeClr val="tx1"/>
                </a:solidFill>
              </a:rPr>
              <a:t>).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Non-economic </a:t>
            </a:r>
            <a:r>
              <a:rPr lang="en-GB" sz="2400" dirty="0" smtClean="0">
                <a:solidFill>
                  <a:schemeClr val="tx1"/>
                </a:solidFill>
              </a:rPr>
              <a:t>hazards: </a:t>
            </a:r>
            <a:r>
              <a:rPr lang="en-GB" sz="2400" dirty="0">
                <a:solidFill>
                  <a:schemeClr val="tx1"/>
                </a:solidFill>
              </a:rPr>
              <a:t>disruption of cultural and social </a:t>
            </a:r>
            <a:r>
              <a:rPr lang="en-GB" sz="2400" dirty="0" smtClean="0">
                <a:solidFill>
                  <a:schemeClr val="tx1"/>
                </a:solidFill>
              </a:rPr>
              <a:t>life, forced </a:t>
            </a:r>
            <a:r>
              <a:rPr lang="en-GB" sz="2400" dirty="0">
                <a:solidFill>
                  <a:schemeClr val="tx1"/>
                </a:solidFill>
              </a:rPr>
              <a:t>relocation, internal and </a:t>
            </a:r>
            <a:r>
              <a:rPr lang="en-GB" sz="2400" dirty="0" smtClean="0">
                <a:solidFill>
                  <a:schemeClr val="tx1"/>
                </a:solidFill>
              </a:rPr>
              <a:t>international displacement, financial </a:t>
            </a:r>
            <a:r>
              <a:rPr lang="en-GB" sz="2400" dirty="0">
                <a:solidFill>
                  <a:schemeClr val="tx1"/>
                </a:solidFill>
              </a:rPr>
              <a:t>and political barriers. </a:t>
            </a:r>
            <a:r>
              <a:rPr lang="en-GB" sz="2400" dirty="0">
                <a:solidFill>
                  <a:schemeClr val="tx1"/>
                </a:solidFill>
              </a:rPr>
              <a:t>(Martyr-</a:t>
            </a:r>
            <a:r>
              <a:rPr lang="en-GB" sz="2400" dirty="0" err="1">
                <a:solidFill>
                  <a:schemeClr val="tx1"/>
                </a:solidFill>
              </a:rPr>
              <a:t>Koller</a:t>
            </a:r>
            <a:r>
              <a:rPr lang="en-GB" sz="2400" dirty="0">
                <a:solidFill>
                  <a:schemeClr val="tx1"/>
                </a:solidFill>
              </a:rPr>
              <a:t> et al., 2021)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mitigation measures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4519" y="687128"/>
            <a:ext cx="7907320" cy="334655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Generally, all measures trigger trade-offs and </a:t>
            </a:r>
            <a:r>
              <a:rPr lang="en-GB" dirty="0" smtClean="0">
                <a:solidFill>
                  <a:schemeClr val="tx1"/>
                </a:solidFill>
              </a:rPr>
              <a:t>co-benefits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Structural </a:t>
            </a:r>
            <a:r>
              <a:rPr lang="en-GB" dirty="0">
                <a:solidFill>
                  <a:schemeClr val="tx1"/>
                </a:solidFill>
              </a:rPr>
              <a:t>measures include engineering solutions like breakwaters, seawalls, elevated buildings or beach </a:t>
            </a:r>
            <a:r>
              <a:rPr lang="en-GB" dirty="0" smtClean="0">
                <a:solidFill>
                  <a:schemeClr val="tx1"/>
                </a:solidFill>
              </a:rPr>
              <a:t>nourishment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Ecosystem-based </a:t>
            </a:r>
            <a:r>
              <a:rPr lang="en-GB" dirty="0">
                <a:solidFill>
                  <a:schemeClr val="tx1"/>
                </a:solidFill>
              </a:rPr>
              <a:t>solutions (EBS) are also taken into considerations such as coral reef or mangrove restauration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12</a:t>
            </a:fld>
            <a:endParaRPr lang="en-GB"/>
          </a:p>
        </p:txBody>
      </p:sp>
      <p:pic>
        <p:nvPicPr>
          <p:cNvPr id="3074" name="Picture 2" descr="File:Seawallventn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47" y="4112802"/>
            <a:ext cx="3234813" cy="24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lantation de palétuv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12" y="4112603"/>
            <a:ext cx="1613365" cy="24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619119" y="4938474"/>
            <a:ext cx="2419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by </a:t>
            </a:r>
            <a:r>
              <a:rPr lang="en-GB" sz="1400" dirty="0" err="1">
                <a:hlinkClick r:id="rId4" tooltip="User:Lizot pierrick (page does not exist)"/>
              </a:rPr>
              <a:t>Lizot</a:t>
            </a:r>
            <a:r>
              <a:rPr lang="en-GB" sz="1400" dirty="0">
                <a:hlinkClick r:id="rId4" tooltip="User:Lizot pierrick (page does not exist)"/>
              </a:rPr>
              <a:t> </a:t>
            </a:r>
            <a:r>
              <a:rPr lang="en-GB" sz="1400" dirty="0" err="1" smtClean="0">
                <a:hlinkClick r:id="rId4" tooltip="User:Lizot pierrick (page does not exist)"/>
              </a:rPr>
              <a:t>pierrick</a:t>
            </a:r>
            <a:r>
              <a:rPr lang="en-GB" sz="1400" dirty="0" smtClean="0"/>
              <a:t>, own work, </a:t>
            </a:r>
            <a:r>
              <a:rPr lang="en-US" sz="1400" dirty="0">
                <a:hlinkClick r:id="rId5" tooltip="w:en:Creative Commons"/>
              </a:rPr>
              <a:t>Creative Commons</a:t>
            </a:r>
            <a:r>
              <a:rPr lang="en-US" sz="1400" dirty="0"/>
              <a:t> </a:t>
            </a:r>
            <a:r>
              <a:rPr lang="en-US" sz="1400" dirty="0">
                <a:hlinkClick r:id="rId6"/>
              </a:rPr>
              <a:t>Attribution-Share Alike 4.0 </a:t>
            </a:r>
            <a:r>
              <a:rPr lang="en-US" sz="1400" dirty="0" smtClean="0">
                <a:hlinkClick r:id="rId6"/>
              </a:rPr>
              <a:t>International</a:t>
            </a:r>
            <a:r>
              <a:rPr lang="en-US" sz="1400" dirty="0" smtClean="0"/>
              <a:t> </a:t>
            </a:r>
          </a:p>
          <a:p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commons.wikimedia.org/wiki/File:Plantation_de_pal%C3%A9tuviers.jpg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992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mitigation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</a:t>
            </a:r>
            <a:r>
              <a:rPr lang="en-GB" dirty="0" smtClean="0"/>
              <a:t>he case of the EU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Responding to extreme events is the responsibility primarily of local </a:t>
            </a:r>
            <a:r>
              <a:rPr lang="en-US" dirty="0" smtClean="0">
                <a:solidFill>
                  <a:schemeClr val="tx1"/>
                </a:solidFill>
              </a:rPr>
              <a:t>governments (EEA, 2017)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ut </a:t>
            </a:r>
            <a:r>
              <a:rPr lang="en-US" dirty="0">
                <a:solidFill>
                  <a:schemeClr val="tx1"/>
                </a:solidFill>
              </a:rPr>
              <a:t>higher level governments have a role to support municipalities in the various stages of DRR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EEA, 2017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ffective </a:t>
            </a:r>
            <a:r>
              <a:rPr lang="en-US" dirty="0">
                <a:solidFill>
                  <a:schemeClr val="tx1"/>
                </a:solidFill>
              </a:rPr>
              <a:t>coordination and collaboration between the </a:t>
            </a:r>
            <a:r>
              <a:rPr lang="en-US" dirty="0" smtClean="0">
                <a:solidFill>
                  <a:schemeClr val="tx1"/>
                </a:solidFill>
              </a:rPr>
              <a:t>national and sub-national administrations </a:t>
            </a:r>
            <a:r>
              <a:rPr lang="en-US" dirty="0">
                <a:solidFill>
                  <a:schemeClr val="tx1"/>
                </a:solidFill>
              </a:rPr>
              <a:t>(EEA, 2017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civil protection mechanism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14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27" y="97081"/>
            <a:ext cx="6026271" cy="5887667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708246" y="6113155"/>
            <a:ext cx="7259637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GB" dirty="0" smtClean="0">
                <a:solidFill>
                  <a:schemeClr val="tx1"/>
                </a:solidFill>
              </a:rPr>
              <a:t>Image source: European Commission, 2020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mitigation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</a:t>
            </a:r>
            <a:r>
              <a:rPr lang="en-GB" dirty="0"/>
              <a:t>case of the EU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1233" y="864108"/>
            <a:ext cx="8185354" cy="51206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n </a:t>
            </a:r>
            <a:r>
              <a:rPr lang="en-GB" sz="2400" dirty="0">
                <a:solidFill>
                  <a:schemeClr val="tx1"/>
                </a:solidFill>
              </a:rPr>
              <a:t>2009, </a:t>
            </a: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>
                <a:solidFill>
                  <a:schemeClr val="tx1"/>
                </a:solidFill>
              </a:rPr>
              <a:t>Council invited the Member States to develop national risk analyses, it recommended taking into account the future impact of climate </a:t>
            </a:r>
            <a:r>
              <a:rPr lang="en-GB" sz="2400" dirty="0" smtClean="0">
                <a:solidFill>
                  <a:schemeClr val="tx1"/>
                </a:solidFill>
              </a:rPr>
              <a:t>change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(European Commission, 2020)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</a:t>
            </a:r>
            <a:r>
              <a:rPr lang="en-GB" sz="2400" dirty="0" smtClean="0">
                <a:solidFill>
                  <a:schemeClr val="tx1"/>
                </a:solidFill>
              </a:rPr>
              <a:t>he </a:t>
            </a:r>
            <a:r>
              <a:rPr lang="en-GB" sz="2400" dirty="0">
                <a:solidFill>
                  <a:schemeClr val="tx1"/>
                </a:solidFill>
              </a:rPr>
              <a:t>European Green Deal adopted by the Commission in December </a:t>
            </a:r>
            <a:r>
              <a:rPr lang="en-GB" sz="2400" dirty="0" smtClean="0">
                <a:solidFill>
                  <a:schemeClr val="tx1"/>
                </a:solidFill>
              </a:rPr>
              <a:t>2019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a set of policy and legislative </a:t>
            </a:r>
            <a:r>
              <a:rPr lang="en-GB" sz="2000" dirty="0" smtClean="0">
                <a:solidFill>
                  <a:schemeClr val="tx1"/>
                </a:solidFill>
              </a:rPr>
              <a:t>initiatives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making </a:t>
            </a:r>
            <a:r>
              <a:rPr lang="en-GB" sz="2000" dirty="0">
                <a:solidFill>
                  <a:schemeClr val="tx1"/>
                </a:solidFill>
              </a:rPr>
              <a:t>Europe the first climate-neutral, climate-re­silient and environmentally sustainable continent over the next </a:t>
            </a:r>
            <a:r>
              <a:rPr lang="en-GB" sz="2000" dirty="0" smtClean="0">
                <a:solidFill>
                  <a:schemeClr val="tx1"/>
                </a:solidFill>
              </a:rPr>
              <a:t>decades (</a:t>
            </a:r>
            <a:r>
              <a:rPr lang="en-GB" sz="2000" dirty="0">
                <a:solidFill>
                  <a:schemeClr val="tx1"/>
                </a:solidFill>
              </a:rPr>
              <a:t>European Commission, 2020)</a:t>
            </a:r>
          </a:p>
          <a:p>
            <a:pPr lvl="1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4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16</a:t>
            </a:fld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319008" y="5841744"/>
            <a:ext cx="7259637" cy="4476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Image source: European Commission, 2020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01" y="589386"/>
            <a:ext cx="9748380" cy="50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Shifting from regional to global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98764" y="1123837"/>
            <a:ext cx="7995810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Disaster risk management in the EU is closely linked to global initiatives, in particular, the Sendai Framework for Disaster Risk </a:t>
            </a:r>
            <a:r>
              <a:rPr lang="en-US" sz="2400" dirty="0" smtClean="0">
                <a:solidFill>
                  <a:schemeClr val="tx1"/>
                </a:solidFill>
              </a:rPr>
              <a:t>Reduction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Reduce: global disaster mortality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Number of affected people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Economic loss in relation to GDP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Damage to critical infrastructure and service disruption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Increase: Number of countries with national and local DRR strategies by 2020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International cooperation to developing countries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Availability and access to early warning systems and DRR information</a:t>
            </a: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Source: https</a:t>
            </a:r>
            <a:r>
              <a:rPr lang="en-GB" sz="1800" dirty="0">
                <a:hlinkClick r:id="rId2"/>
              </a:rPr>
              <a:t>://www.preventionweb.net/sendai-framework/sendai-framework-at-a-glance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77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Shifting from local to global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6028" y="773620"/>
            <a:ext cx="8187539" cy="57652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“SIDS </a:t>
            </a:r>
            <a:r>
              <a:rPr lang="en-GB" b="1" dirty="0">
                <a:solidFill>
                  <a:schemeClr val="tx1"/>
                </a:solidFill>
              </a:rPr>
              <a:t>at the forefront of global discussions </a:t>
            </a:r>
            <a:r>
              <a:rPr lang="en-GB" dirty="0">
                <a:solidFill>
                  <a:schemeClr val="tx1"/>
                </a:solidFill>
              </a:rPr>
              <a:t>on strong climate mitigation ambition, minimizing the risks from climate change, and on mechanisms to address loss and </a:t>
            </a:r>
            <a:r>
              <a:rPr lang="en-GB" dirty="0" smtClean="0">
                <a:solidFill>
                  <a:schemeClr val="tx1"/>
                </a:solidFill>
              </a:rPr>
              <a:t>damage” (Martyr-</a:t>
            </a:r>
            <a:r>
              <a:rPr lang="en-GB" dirty="0" err="1" smtClean="0">
                <a:solidFill>
                  <a:schemeClr val="tx1"/>
                </a:solidFill>
              </a:rPr>
              <a:t>Koller</a:t>
            </a:r>
            <a:r>
              <a:rPr lang="en-GB" dirty="0" smtClean="0">
                <a:solidFill>
                  <a:schemeClr val="tx1"/>
                </a:solidFill>
              </a:rPr>
              <a:t> et al, 2021).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Warsaw International Mechanism for Loss and </a:t>
            </a:r>
            <a:r>
              <a:rPr lang="en-GB" dirty="0" smtClean="0">
                <a:solidFill>
                  <a:schemeClr val="tx1"/>
                </a:solidFill>
              </a:rPr>
              <a:t>Damage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assist developing countries that are particularly vulnerable to the adverse effects of climate </a:t>
            </a:r>
            <a:r>
              <a:rPr lang="en-US" dirty="0" smtClean="0">
                <a:solidFill>
                  <a:schemeClr val="tx1"/>
                </a:solidFill>
              </a:rPr>
              <a:t>change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Enhancing </a:t>
            </a:r>
            <a:r>
              <a:rPr lang="en-US" dirty="0">
                <a:solidFill>
                  <a:schemeClr val="tx1"/>
                </a:solidFill>
              </a:rPr>
              <a:t>knowledge and understanding of comprehensive risk management approaches to address loss and </a:t>
            </a:r>
            <a:r>
              <a:rPr lang="en-US" dirty="0" smtClean="0">
                <a:solidFill>
                  <a:schemeClr val="tx1"/>
                </a:solidFill>
              </a:rPr>
              <a:t>damage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Strengthening </a:t>
            </a:r>
            <a:r>
              <a:rPr lang="en-US" dirty="0">
                <a:solidFill>
                  <a:schemeClr val="tx1"/>
                </a:solidFill>
              </a:rPr>
              <a:t>dialogue, coordination, coherence and synergies among relevant </a:t>
            </a:r>
            <a:r>
              <a:rPr lang="en-US" dirty="0" smtClean="0">
                <a:solidFill>
                  <a:schemeClr val="tx1"/>
                </a:solidFill>
              </a:rPr>
              <a:t>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Enhancing </a:t>
            </a:r>
            <a:r>
              <a:rPr lang="en-US" dirty="0">
                <a:solidFill>
                  <a:schemeClr val="tx1"/>
                </a:solidFill>
              </a:rPr>
              <a:t>action and support, including finance, technology and </a:t>
            </a:r>
            <a:r>
              <a:rPr lang="en-US" dirty="0" smtClean="0">
                <a:solidFill>
                  <a:schemeClr val="tx1"/>
                </a:solidFill>
              </a:rPr>
              <a:t>capacity-building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Source: </a:t>
            </a:r>
            <a:r>
              <a:rPr lang="en-US" sz="1600" dirty="0">
                <a:hlinkClick r:id="rId2"/>
              </a:rPr>
              <a:t>https://unfccc.int/topics/adaptation-and-resilience/workstreams/approaches-to-address-loss-and-damage-associated-with-climate-change-impacts-in-developing-countries#Action-and-support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Local, regional to global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Paris Agreement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legally binding international </a:t>
            </a:r>
            <a:r>
              <a:rPr lang="en-US" sz="2400" dirty="0" smtClean="0">
                <a:solidFill>
                  <a:schemeClr val="tx1"/>
                </a:solidFill>
              </a:rPr>
              <a:t>treaty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</a:t>
            </a:r>
            <a:r>
              <a:rPr lang="en-US" sz="2400" dirty="0">
                <a:solidFill>
                  <a:schemeClr val="tx1"/>
                </a:solidFill>
              </a:rPr>
              <a:t>entered into force on 4 November </a:t>
            </a:r>
            <a:r>
              <a:rPr lang="en-US" sz="2400" dirty="0" smtClean="0">
                <a:solidFill>
                  <a:schemeClr val="tx1"/>
                </a:solidFill>
              </a:rPr>
              <a:t>2016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Today</a:t>
            </a:r>
            <a:r>
              <a:rPr lang="en-US" sz="2400" dirty="0">
                <a:solidFill>
                  <a:schemeClr val="tx1"/>
                </a:solidFill>
              </a:rPr>
              <a:t>, 194 </a:t>
            </a:r>
            <a:r>
              <a:rPr lang="en-US" sz="2400" dirty="0" smtClean="0">
                <a:solidFill>
                  <a:schemeClr val="tx1"/>
                </a:solidFill>
              </a:rPr>
              <a:t>Parties</a:t>
            </a:r>
            <a:r>
              <a:rPr lang="en-US" sz="2400" dirty="0">
                <a:solidFill>
                  <a:schemeClr val="tx1"/>
                </a:solidFill>
              </a:rPr>
              <a:t> (193 States plus the European Union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Limit temperature rise to 1.5 °C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Reviews countries’ commitments to cutting emissions every 5 years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Provide climate finance to developing countries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Source: </a:t>
            </a:r>
            <a:r>
              <a:rPr lang="en-GB" sz="1800" dirty="0">
                <a:hlinkClick r:id="rId2"/>
              </a:rPr>
              <a:t>https://www.un.org/en/climatechange/paris-agreement</a:t>
            </a:r>
            <a:r>
              <a:rPr lang="en-GB" sz="1800" dirty="0"/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70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926160"/>
              </p:ext>
            </p:extLst>
          </p:nvPr>
        </p:nvGraphicFramePr>
        <p:xfrm>
          <a:off x="838200" y="1238865"/>
          <a:ext cx="10515600" cy="493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bout,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75" b="39672"/>
          <a:stretch/>
        </p:blipFill>
        <p:spPr bwMode="auto">
          <a:xfrm>
            <a:off x="9902825" y="19809"/>
            <a:ext cx="1519801" cy="14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21784" y="1418272"/>
            <a:ext cx="7863074" cy="512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Mitigation refers to measures that are aimed at reducing the potential damaging effects of natural hazards (ISDR, 2009) to human communities and ecosystems. 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There are structural and non-structural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 Hazards affect communities differently based on their vulnerability and resilience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Climate change increases the severity, frequency and duration of climate-related </a:t>
            </a:r>
            <a:r>
              <a:rPr lang="en-GB" sz="2400" dirty="0" smtClean="0">
                <a:solidFill>
                  <a:schemeClr val="tx1"/>
                </a:solidFill>
              </a:rPr>
              <a:t>disasters, including sea level rise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Local-regional-global cooperation and coordination is crucial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</a:rPr>
              <a:t>Policy and economic instruments must be put into place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1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5023" y="1235710"/>
            <a:ext cx="7936816" cy="51206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Archie, K.M., Chapman, R., Flood, S., 2018. Climate change response in New Zealand communities: Local scale adaptation and mitigation planning. Environmental Development 28, 19–31. https://doi.org/10.1016/j.envdev.2018.09.003</a:t>
            </a:r>
          </a:p>
          <a:p>
            <a:r>
              <a:rPr lang="en-GB" dirty="0" err="1"/>
              <a:t>Bosello</a:t>
            </a:r>
            <a:r>
              <a:rPr lang="en-GB" dirty="0"/>
              <a:t>, F., De Cian, E., 2014. Climate change, sea level rise, and coastal disasters. A review of </a:t>
            </a:r>
            <a:r>
              <a:rPr lang="en-GB" dirty="0" err="1"/>
              <a:t>modeling</a:t>
            </a:r>
            <a:r>
              <a:rPr lang="en-GB" dirty="0"/>
              <a:t> practices. Energy Economics 46, 593–605. https://doi.org/10.1016/j.eneco.2013.09.002</a:t>
            </a:r>
          </a:p>
          <a:p>
            <a:r>
              <a:rPr lang="en-GB" dirty="0"/>
              <a:t>Esteban, J.F., </a:t>
            </a:r>
            <a:r>
              <a:rPr lang="en-GB" dirty="0" err="1"/>
              <a:t>Izquierdo</a:t>
            </a:r>
            <a:r>
              <a:rPr lang="en-GB" dirty="0"/>
              <a:t>, B., Lopez, J., Molinari, D., Menoni, S., De </a:t>
            </a:r>
            <a:r>
              <a:rPr lang="en-GB" dirty="0" err="1"/>
              <a:t>Roo</a:t>
            </a:r>
            <a:r>
              <a:rPr lang="en-GB" dirty="0"/>
              <a:t>, A., Deeming, H., Walker, G., </a:t>
            </a:r>
            <a:r>
              <a:rPr lang="en-GB" dirty="0" err="1"/>
              <a:t>Eftichidis</a:t>
            </a:r>
            <a:r>
              <a:rPr lang="en-GB" dirty="0"/>
              <a:t>, G., 2011. Current Mitigation Practices in the EU, in: Menoni, </a:t>
            </a:r>
            <a:r>
              <a:rPr lang="en-GB" dirty="0" err="1"/>
              <a:t>Scira</a:t>
            </a:r>
            <a:r>
              <a:rPr lang="en-GB" dirty="0"/>
              <a:t>, </a:t>
            </a:r>
            <a:r>
              <a:rPr lang="en-GB" dirty="0" err="1"/>
              <a:t>Margottini</a:t>
            </a:r>
            <a:r>
              <a:rPr lang="en-GB" dirty="0"/>
              <a:t>, C. (Eds.), Inside Risk: A Strategy for Sustainable Risk Mitigation. Springer Milan, Milano, pp. 129–186.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doi.org/10.1007/978-88-470-1842-6_4</a:t>
            </a:r>
            <a:endParaRPr lang="en-GB" dirty="0" smtClean="0"/>
          </a:p>
          <a:p>
            <a:r>
              <a:rPr lang="en-GB" dirty="0"/>
              <a:t>European Commission. Directorate General for European Civil Protection and Humanitarian Aid Operations (ECHO)., 2021. Overview of natural and man-made disaster risks the European Union may face: 2020 edition. Publications Office, LU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European Environment Agency., 2017. Climate change adaptation and disaster risk reduction in Europe: enhancing coherence of the knowledge base, policies and practices. Publications Office, LU.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3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274" y="1235710"/>
            <a:ext cx="7315200" cy="512064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ISDR, 2009. UNISDR Terminology on Disaster Risk Reduction. United Nations International Strategy for Disaster Reduction.</a:t>
            </a:r>
          </a:p>
          <a:p>
            <a:r>
              <a:rPr lang="de-DE" dirty="0" err="1"/>
              <a:t>Martyr</a:t>
            </a:r>
            <a:r>
              <a:rPr lang="de-DE" dirty="0"/>
              <a:t>-Koller, R., Thomas, A., </a:t>
            </a:r>
            <a:r>
              <a:rPr lang="de-DE" dirty="0" err="1"/>
              <a:t>Schleussner</a:t>
            </a:r>
            <a:r>
              <a:rPr lang="de-DE" dirty="0"/>
              <a:t>, C.-F., </a:t>
            </a:r>
            <a:r>
              <a:rPr lang="de-DE" dirty="0" err="1"/>
              <a:t>Nauels</a:t>
            </a:r>
            <a:r>
              <a:rPr lang="de-DE" dirty="0"/>
              <a:t>, A., </a:t>
            </a:r>
            <a:r>
              <a:rPr lang="de-DE" dirty="0" err="1"/>
              <a:t>Lissner</a:t>
            </a:r>
            <a:r>
              <a:rPr lang="de-DE" dirty="0"/>
              <a:t>, T., 2021. </a:t>
            </a:r>
            <a:r>
              <a:rPr lang="en-GB" dirty="0"/>
              <a:t>Loss and damage implications of sea-level rise on Small Island Developing States. Current Opinion in Environmental Sustainability 50, 245–259.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doi.org/10.1016/j.cosust.2021.05.001</a:t>
            </a:r>
            <a:endParaRPr lang="en-GB" dirty="0" smtClean="0"/>
          </a:p>
          <a:p>
            <a:r>
              <a:rPr lang="en-GB" dirty="0" smtClean="0"/>
              <a:t>Sendai Framework at a Glance. PreventionWeb.net.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www.preventionweb.net/sendai-framework/sendai-framework-at-a-glance</a:t>
            </a:r>
            <a:r>
              <a:rPr lang="en-GB" dirty="0" smtClean="0"/>
              <a:t> [Accessed 8.05.2023]</a:t>
            </a:r>
          </a:p>
          <a:p>
            <a:r>
              <a:rPr lang="en-US" dirty="0"/>
              <a:t>Approaches to address Loss and Damage associated with Climate Change impacts in developing </a:t>
            </a:r>
            <a:r>
              <a:rPr lang="en-US" dirty="0" smtClean="0"/>
              <a:t>countries. unfccc.int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unfccc.int/topics/adaptation-and-resilience/workstreams/approaches-to-address-loss-and-damage-associated-with-climate-change-impacts-in-developing-countries#Action-and-support</a:t>
            </a:r>
            <a:r>
              <a:rPr lang="en-US" dirty="0" smtClean="0"/>
              <a:t>. </a:t>
            </a:r>
            <a:r>
              <a:rPr lang="en-GB" dirty="0"/>
              <a:t>[Accessed 8.05.2023</a:t>
            </a:r>
            <a:r>
              <a:rPr lang="en-GB" dirty="0" smtClean="0"/>
              <a:t>]</a:t>
            </a:r>
          </a:p>
          <a:p>
            <a:r>
              <a:rPr lang="en-GB" dirty="0" smtClean="0"/>
              <a:t>The Paris Agreement. un.org</a:t>
            </a:r>
            <a:r>
              <a:rPr lang="en-GB" dirty="0"/>
              <a:t>.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www.un.org/en/climatechange/paris-agreement</a:t>
            </a:r>
            <a:r>
              <a:rPr lang="en-GB" dirty="0" smtClean="0"/>
              <a:t> </a:t>
            </a:r>
            <a:r>
              <a:rPr lang="en-GB" dirty="0"/>
              <a:t>[Accessed 8.05.2023]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2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Mitigating hazards at the different levels: local, regional, global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23923" y="394282"/>
            <a:ext cx="7720123" cy="3765495"/>
          </a:xfrm>
        </p:spPr>
        <p:txBody>
          <a:bodyPr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Hazard: a </a:t>
            </a:r>
            <a:r>
              <a:rPr lang="en-GB" dirty="0">
                <a:solidFill>
                  <a:schemeClr val="tx1"/>
                </a:solidFill>
              </a:rPr>
              <a:t>threatening phenomenon that may cause social, economic or environmental destruction within a given period and area (EEA, 2017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L</a:t>
            </a:r>
            <a:r>
              <a:rPr lang="en-GB" dirty="0" smtClean="0">
                <a:solidFill>
                  <a:schemeClr val="tx1"/>
                </a:solidFill>
              </a:rPr>
              <a:t>ocation</a:t>
            </a:r>
            <a:r>
              <a:rPr lang="en-GB" dirty="0">
                <a:solidFill>
                  <a:schemeClr val="tx1"/>
                </a:solidFill>
              </a:rPr>
              <a:t>, intensity, frequency and </a:t>
            </a:r>
            <a:r>
              <a:rPr lang="en-GB" dirty="0" smtClean="0">
                <a:solidFill>
                  <a:schemeClr val="tx1"/>
                </a:solidFill>
              </a:rPr>
              <a:t>probability (ISDR, 2009)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Climate change increases the severity, frequency and duration of climate-related disasters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Sea level rise 0-18-0.59 meters by 2100 and even up to 2 meters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Bosello</a:t>
            </a:r>
            <a:r>
              <a:rPr lang="en-GB" dirty="0">
                <a:solidFill>
                  <a:schemeClr val="tx1"/>
                </a:solidFill>
              </a:rPr>
              <a:t> and De Cian, 2014)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3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29" y="3912998"/>
            <a:ext cx="5192248" cy="29277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300277" y="5940851"/>
            <a:ext cx="254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source: </a:t>
            </a:r>
            <a:r>
              <a:rPr lang="en-US" sz="1200" dirty="0"/>
              <a:t>© APRIL 2013 union of concerned </a:t>
            </a:r>
            <a:r>
              <a:rPr lang="en-US" sz="1200" dirty="0" smtClean="0"/>
              <a:t>scientists</a:t>
            </a:r>
          </a:p>
          <a:p>
            <a:r>
              <a:rPr lang="en-GB" sz="1200" dirty="0" smtClean="0"/>
              <a:t>www.ucsusa.org/sealevelrisescience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00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Mitigation refers to measures that are aimed at reducing the potential </a:t>
            </a:r>
            <a:r>
              <a:rPr lang="en-GB" dirty="0" smtClean="0">
                <a:solidFill>
                  <a:schemeClr val="tx1"/>
                </a:solidFill>
              </a:rPr>
              <a:t>damaging </a:t>
            </a:r>
            <a:r>
              <a:rPr lang="en-GB" dirty="0">
                <a:solidFill>
                  <a:schemeClr val="tx1"/>
                </a:solidFill>
              </a:rPr>
              <a:t>effects of natural hazards (ISDR, 2009) to human communities and ecosystems.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dirty="0" smtClean="0">
                <a:solidFill>
                  <a:schemeClr val="tx1"/>
                </a:solidFill>
              </a:rPr>
              <a:t>limate </a:t>
            </a:r>
            <a:r>
              <a:rPr lang="en-GB" dirty="0">
                <a:solidFill>
                  <a:schemeClr val="tx1"/>
                </a:solidFill>
              </a:rPr>
              <a:t>change (CC), mitigation refers to limiting greenhouse gas (GHG) </a:t>
            </a:r>
            <a:r>
              <a:rPr lang="en-GB" dirty="0" smtClean="0">
                <a:solidFill>
                  <a:schemeClr val="tx1"/>
                </a:solidFill>
              </a:rPr>
              <a:t>emissions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Adaptation is the adjustment of society or ecosystems in response to hazards to lessen their effects.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Disaster risk management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9056" y="786664"/>
            <a:ext cx="8005349" cy="968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itigation </a:t>
            </a:r>
            <a:r>
              <a:rPr lang="en-GB" dirty="0">
                <a:solidFill>
                  <a:schemeClr val="tx1"/>
                </a:solidFill>
              </a:rPr>
              <a:t>of hazards is part of a larger framework called disaster risk management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5</a:t>
            </a:fld>
            <a:endParaRPr lang="en-GB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23" y="1973663"/>
            <a:ext cx="7994685" cy="3936381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410124" y="6128157"/>
            <a:ext cx="8523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Image: Disaster </a:t>
            </a:r>
            <a:r>
              <a:rPr lang="en-GB" sz="1600" dirty="0"/>
              <a:t>risk management cycle, adapted from (European Environment Agency, 2017)</a:t>
            </a:r>
          </a:p>
        </p:txBody>
      </p:sp>
    </p:spTree>
    <p:extLst>
      <p:ext uri="{BB962C8B-B14F-4D97-AF65-F5344CB8AC3E}">
        <p14:creationId xmlns:p14="http://schemas.microsoft.com/office/powerpoint/2010/main" val="19730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 of risk mitigation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35713" y="566257"/>
            <a:ext cx="7315200" cy="273401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n-GB" dirty="0" smtClean="0">
                <a:solidFill>
                  <a:schemeClr val="tx1"/>
                </a:solidFill>
              </a:rPr>
              <a:t>itigation </a:t>
            </a:r>
            <a:r>
              <a:rPr lang="en-GB" dirty="0">
                <a:solidFill>
                  <a:schemeClr val="tx1"/>
                </a:solidFill>
              </a:rPr>
              <a:t>measures often involve structural or non-structural measures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Long term and short term</a:t>
            </a:r>
          </a:p>
          <a:p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mplementation </a:t>
            </a:r>
            <a:r>
              <a:rPr lang="en-GB" dirty="0">
                <a:solidFill>
                  <a:schemeClr val="tx1"/>
                </a:solidFill>
              </a:rPr>
              <a:t>tools that refer to </a:t>
            </a:r>
            <a:r>
              <a:rPr lang="en-GB" dirty="0" smtClean="0">
                <a:solidFill>
                  <a:schemeClr val="tx1"/>
                </a:solidFill>
              </a:rPr>
              <a:t>transfers </a:t>
            </a:r>
            <a:r>
              <a:rPr lang="en-GB" dirty="0">
                <a:solidFill>
                  <a:schemeClr val="tx1"/>
                </a:solidFill>
              </a:rPr>
              <a:t>from policies to practical interventions and </a:t>
            </a:r>
            <a:r>
              <a:rPr lang="en-GB" dirty="0" smtClean="0">
                <a:solidFill>
                  <a:schemeClr val="tx1"/>
                </a:solidFill>
              </a:rPr>
              <a:t>actions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6</a:t>
            </a:fld>
            <a:endParaRPr lang="en-GB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19" y="3395951"/>
            <a:ext cx="8394272" cy="199320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611460" y="6152859"/>
            <a:ext cx="823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Image: The </a:t>
            </a:r>
            <a:r>
              <a:rPr lang="en-GB" sz="1600" dirty="0"/>
              <a:t>different components in risk mitigation, adapted after (Esteban et al., 2011)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315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7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76595" y="327510"/>
            <a:ext cx="416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Mitigation: a complex feat</a:t>
            </a:r>
            <a:endParaRPr lang="en-GB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285195"/>
              </p:ext>
            </p:extLst>
          </p:nvPr>
        </p:nvGraphicFramePr>
        <p:xfrm>
          <a:off x="1434841" y="1128319"/>
          <a:ext cx="8350918" cy="51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feil nach links und rechts 8"/>
          <p:cNvSpPr/>
          <p:nvPr/>
        </p:nvSpPr>
        <p:spPr>
          <a:xfrm rot="18760887">
            <a:off x="-156363" y="3333693"/>
            <a:ext cx="5817220" cy="575224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Communication and coordination</a:t>
            </a:r>
            <a:endParaRPr lang="en-GB" sz="2400" dirty="0"/>
          </a:p>
        </p:txBody>
      </p:sp>
      <p:sp>
        <p:nvSpPr>
          <p:cNvPr id="10" name="Pfeil nach links und rechts 9"/>
          <p:cNvSpPr/>
          <p:nvPr/>
        </p:nvSpPr>
        <p:spPr>
          <a:xfrm rot="2923969">
            <a:off x="5488877" y="3375374"/>
            <a:ext cx="5817220" cy="58142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Financial budget</a:t>
            </a:r>
            <a:endParaRPr lang="en-GB" sz="2400" dirty="0"/>
          </a:p>
        </p:txBody>
      </p:sp>
      <p:sp>
        <p:nvSpPr>
          <p:cNvPr id="11" name="Ellipse 10"/>
          <p:cNvSpPr/>
          <p:nvPr/>
        </p:nvSpPr>
        <p:spPr>
          <a:xfrm>
            <a:off x="2450740" y="4841008"/>
            <a:ext cx="1804169" cy="12388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Awareness and willingness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Communication</a:t>
            </a:r>
            <a:endParaRPr lang="en-GB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7249" y="914442"/>
            <a:ext cx="4381304" cy="512064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Communities that are less prepared for or aware of hazards will respond to an event in an ill-equipped manner, risking to sustain more sever and/or long lasting effects (Esteban et al., 2011).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Education and </a:t>
            </a:r>
            <a:r>
              <a:rPr lang="en-GB" dirty="0" smtClean="0">
                <a:solidFill>
                  <a:schemeClr val="tx1"/>
                </a:solidFill>
              </a:rPr>
              <a:t>raising awareness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</a:t>
            </a:r>
            <a:r>
              <a:rPr lang="en-GB" dirty="0" smtClean="0">
                <a:solidFill>
                  <a:schemeClr val="tx1"/>
                </a:solidFill>
              </a:rPr>
              <a:t>arning systems, individuals </a:t>
            </a:r>
            <a:r>
              <a:rPr lang="en-GB" dirty="0">
                <a:solidFill>
                  <a:schemeClr val="tx1"/>
                </a:solidFill>
              </a:rPr>
              <a:t>will know what to do during an event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 descr="File:Picswiss BL-56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20" y="1123837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375402" y="5476916"/>
            <a:ext cx="2960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source: </a:t>
            </a:r>
            <a:r>
              <a:rPr lang="en-US" sz="1200" dirty="0"/>
              <a:t> </a:t>
            </a:r>
            <a:r>
              <a:rPr lang="en-US" sz="1200" dirty="0">
                <a:hlinkClick r:id="rId3" tooltip="w:en:Creative Commons"/>
              </a:rPr>
              <a:t>Creative Commons</a:t>
            </a:r>
            <a:r>
              <a:rPr lang="en-US" sz="1200" dirty="0"/>
              <a:t> </a:t>
            </a:r>
            <a:r>
              <a:rPr lang="en-US" sz="1200" dirty="0">
                <a:hlinkClick r:id="rId4"/>
              </a:rPr>
              <a:t>Attribution-Share Alike 3.0 </a:t>
            </a:r>
            <a:r>
              <a:rPr lang="en-US" sz="1200" dirty="0" err="1">
                <a:hlinkClick r:id="rId4"/>
              </a:rPr>
              <a:t>Unported</a:t>
            </a:r>
            <a:r>
              <a:rPr lang="en-US" sz="1200" dirty="0"/>
              <a:t> </a:t>
            </a:r>
            <a:r>
              <a:rPr lang="en-US" sz="1200" dirty="0" smtClean="0"/>
              <a:t>license. By </a:t>
            </a:r>
            <a:r>
              <a:rPr lang="en-GB" sz="1200" dirty="0"/>
              <a:t>Roland </a:t>
            </a:r>
            <a:r>
              <a:rPr lang="en-GB" sz="1200" dirty="0" err="1"/>
              <a:t>Zumbühl</a:t>
            </a:r>
            <a:r>
              <a:rPr lang="en-GB" sz="1200" dirty="0"/>
              <a:t> (</a:t>
            </a:r>
            <a:r>
              <a:rPr lang="en-GB" sz="1200" dirty="0" err="1">
                <a:hlinkClick r:id="rId5"/>
              </a:rPr>
              <a:t>Picswiss</a:t>
            </a:r>
            <a:r>
              <a:rPr lang="en-GB" sz="1200" dirty="0"/>
              <a:t>), </a:t>
            </a:r>
            <a:r>
              <a:rPr lang="en-GB" sz="1200" dirty="0" err="1"/>
              <a:t>Arlesheim</a:t>
            </a:r>
            <a:r>
              <a:rPr lang="en-GB" sz="1200" dirty="0"/>
              <a:t> (</a:t>
            </a:r>
            <a:r>
              <a:rPr lang="en-GB" sz="1200" dirty="0" err="1">
                <a:hlinkClick r:id="rId6" tooltip="Commons:Picswiss project"/>
              </a:rPr>
              <a:t>Commons:Picswiss</a:t>
            </a:r>
            <a:r>
              <a:rPr lang="en-GB" sz="1200" dirty="0">
                <a:hlinkClick r:id="rId6" tooltip="Commons:Picswiss project"/>
              </a:rPr>
              <a:t> project</a:t>
            </a:r>
            <a:r>
              <a:rPr lang="en-GB" sz="1200" dirty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4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87" y="1980057"/>
            <a:ext cx="5424587" cy="345578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3EDC-427C-4373-9695-8627F5DE176E}" type="datetime1">
              <a:rPr lang="en-GB" smtClean="0"/>
              <a:t>08/05/2023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637B1-77CA-4F42-B68E-4FEDBEC69867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847299" y="879085"/>
            <a:ext cx="7357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Survey in </a:t>
            </a:r>
            <a:r>
              <a:rPr lang="en-GB" dirty="0"/>
              <a:t>New </a:t>
            </a:r>
            <a:r>
              <a:rPr lang="en-GB" dirty="0" smtClean="0"/>
              <a:t>Zealand </a:t>
            </a:r>
            <a:r>
              <a:rPr lang="en-GB" dirty="0"/>
              <a:t>whether </a:t>
            </a:r>
            <a:r>
              <a:rPr lang="en-GB" dirty="0" smtClean="0"/>
              <a:t>decision-making </a:t>
            </a:r>
            <a:r>
              <a:rPr lang="en-GB" dirty="0"/>
              <a:t>is affected locally by the decisions taken by </a:t>
            </a:r>
            <a:r>
              <a:rPr lang="en-GB" dirty="0" smtClean="0"/>
              <a:t>near-by </a:t>
            </a:r>
            <a:r>
              <a:rPr lang="en-GB" dirty="0"/>
              <a:t>communities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3661794" y="5890478"/>
            <a:ext cx="8154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Image: </a:t>
            </a:r>
            <a:r>
              <a:rPr lang="en-US" sz="1600" dirty="0"/>
              <a:t>Fig. 3</a:t>
            </a:r>
            <a:r>
              <a:rPr lang="en-US" sz="1600" dirty="0" smtClean="0"/>
              <a:t>. from Archie et al 2018</a:t>
            </a:r>
          </a:p>
          <a:p>
            <a:r>
              <a:rPr lang="en-US" sz="1600" dirty="0" smtClean="0"/>
              <a:t>Respondent </a:t>
            </a:r>
            <a:r>
              <a:rPr lang="en-US" sz="1600" dirty="0"/>
              <a:t>reports of the extent to which decisions in nearby communities affect their own decision-making (N = 249).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7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hme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18039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1489</Words>
  <Application>Microsoft Office PowerPoint</Application>
  <PresentationFormat>Breitbild</PresentationFormat>
  <Paragraphs>177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Adobe Devanagari</vt:lpstr>
      <vt:lpstr>Arial</vt:lpstr>
      <vt:lpstr>Calibri</vt:lpstr>
      <vt:lpstr>Corbel</vt:lpstr>
      <vt:lpstr>Wingdings 2</vt:lpstr>
      <vt:lpstr>Rahmen</vt:lpstr>
      <vt:lpstr>Mitigating Hazards at the Different Levels (local, regional, globally)</vt:lpstr>
      <vt:lpstr>Content</vt:lpstr>
      <vt:lpstr>Mitigating hazards at the different levels: local, regional, global  </vt:lpstr>
      <vt:lpstr>PowerPoint-Präsentation</vt:lpstr>
      <vt:lpstr>Disaster risk management</vt:lpstr>
      <vt:lpstr>Components of risk mitigation</vt:lpstr>
      <vt:lpstr>PowerPoint-Präsentation</vt:lpstr>
      <vt:lpstr>Communication</vt:lpstr>
      <vt:lpstr>Coordination</vt:lpstr>
      <vt:lpstr>Local level mitigation</vt:lpstr>
      <vt:lpstr>Hazards</vt:lpstr>
      <vt:lpstr>Local mitigation measures</vt:lpstr>
      <vt:lpstr>Regional mitigation  The case of the EU</vt:lpstr>
      <vt:lpstr>EU civil protection mechanism</vt:lpstr>
      <vt:lpstr>Regional mitigation  The case of the EU</vt:lpstr>
      <vt:lpstr>PowerPoint-Präsentation</vt:lpstr>
      <vt:lpstr>Shifting from regional to global</vt:lpstr>
      <vt:lpstr>Shifting from local to global</vt:lpstr>
      <vt:lpstr>Local, regional to global   The Paris Agreement</vt:lpstr>
      <vt:lpstr>Summary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vulnerability analysis</dc:title>
  <dc:creator>CL</dc:creator>
  <cp:lastModifiedBy>CL</cp:lastModifiedBy>
  <cp:revision>178</cp:revision>
  <dcterms:created xsi:type="dcterms:W3CDTF">2023-02-19T12:12:37Z</dcterms:created>
  <dcterms:modified xsi:type="dcterms:W3CDTF">2023-05-08T12:18:04Z</dcterms:modified>
</cp:coreProperties>
</file>