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66" r:id="rId3"/>
    <p:sldId id="259" r:id="rId4"/>
    <p:sldId id="268" r:id="rId5"/>
    <p:sldId id="267" r:id="rId6"/>
    <p:sldId id="271" r:id="rId7"/>
    <p:sldId id="261" r:id="rId8"/>
    <p:sldId id="262" r:id="rId9"/>
    <p:sldId id="263" r:id="rId10"/>
    <p:sldId id="281" r:id="rId11"/>
    <p:sldId id="269" r:id="rId12"/>
    <p:sldId id="270" r:id="rId13"/>
    <p:sldId id="273" r:id="rId14"/>
    <p:sldId id="274" r:id="rId15"/>
    <p:sldId id="277" r:id="rId16"/>
    <p:sldId id="276" r:id="rId17"/>
    <p:sldId id="278" r:id="rId18"/>
    <p:sldId id="279" r:id="rId19"/>
    <p:sldId id="280" r:id="rId20"/>
    <p:sldId id="272" r:id="rId21"/>
    <p:sldId id="264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753"/>
  </p:normalViewPr>
  <p:slideViewPr>
    <p:cSldViewPr snapToGrid="0">
      <p:cViewPr varScale="1">
        <p:scale>
          <a:sx n="109" d="100"/>
          <a:sy n="109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60EF5-EDA0-8D49-99EB-A6DB9BECC0BD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93421-3854-4C4B-A953-8956579D08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72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3421-3854-4C4B-A953-8956579D081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44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3421-3854-4C4B-A953-8956579D081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3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93421-3854-4C4B-A953-8956579D08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8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7DEB3-28EB-E936-7133-7C7293FEF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6E63CA-135D-9BDC-5344-889641619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2A54FA-42EE-0204-49EF-70EE9AE5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76DCA2-F6E8-AE2F-0DB1-DCC0BEC43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79904-41CF-4142-3DFE-407EE094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920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EA768-D98C-E898-C271-C0639A72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489726-C847-3B28-590D-CE1781D2D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156F3C-AA3E-9758-7D75-70D88A7E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3F3A03-1535-9459-D503-4202CC4A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1D8355-DC78-78C4-73BD-E324A7D3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38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879EDB-7AC8-6898-923E-C1DD301A5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CAF6C22-29BA-6F69-E4BD-1E80EE29E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CEBE0A-2207-960C-0E64-9F6BB62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951555-A253-156F-EBDF-E965EB92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FC63A2-0780-2260-BA0F-88D3B7605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10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448C2-9FE9-2227-6A58-9590D9C0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0A7F56-CF7E-8B7D-3C0D-773353434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21BEF-C56D-6BE3-6A0B-B6026487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10A509-5177-D991-6BB8-D205E282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855A31-D888-524E-4CF0-663BC79A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45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A9FC0-0234-0F9B-1645-914D8152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BDAFAE-D2C2-7987-E4CC-E644FA012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497CA9-C95A-A4E3-9F7A-25492F18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93884B-91A8-0619-732A-A6D1AC23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344E56-C50C-A893-AE61-BD2BA9AE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26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A68168-E66F-C371-DBD6-06F0973AB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B6D147-1025-7473-7838-A64D83FC5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201425-F505-19BE-AFE0-C81026D7D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53907C-8AC6-35CB-09F3-87509000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C60152-9FD1-697A-E673-8D8D2684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49339F-B8C6-454D-1707-3C7BC945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80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A9BD3-DB6B-1C50-3890-59B0DED0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662E3D-6273-60F8-39D1-8E84BB016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51FABD-529F-4F82-AF4B-73F4E6C1C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2792A5-A7B5-1951-87E6-076C02057B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48C48D-B3FE-3766-D3F2-1E4AA6413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5F5EC57-C86B-79ED-11A6-1A1293186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CC1B978-829F-0A1A-27CF-329A01955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05874B9-62AD-D372-6E0E-DA132497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8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301F3-D27F-8D29-3D50-55A0743D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228092-A11C-DD7C-7462-646A6EA4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DED0E2-7680-214F-D957-FFBE2B49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85D9A9-E8CA-5A83-92D0-3BAFF613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00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995D11-3D41-DDD1-4091-BC2C88A2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ED3F7A-C36C-1911-388B-6D231B05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F783F0-300C-D010-76D2-C34F6BDD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07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96E73-0DE2-0D99-AA20-99D2C31B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2AD023-0880-D2AD-3253-6607C66AE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597458-7A87-77CB-9991-78DB1B632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938EF5-96E6-EAC7-C8AA-C7629833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1F187E-D818-202E-C331-CE02519D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AA3B21-8901-97ED-16C0-B5C9DF26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81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36C93D-251D-B573-4EC7-BBB8AF14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C5A424-88BD-1234-3284-ED235D32F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3135B9-A03F-128E-A3D1-37475346F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2E7906-FCA1-5158-0EC0-98FC7161C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3CBE0A4-C9C5-49A0-9E93-6F5BFCE7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2CA1F47-4A50-4267-B0E8-C4867AC53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23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8450EF2-520E-4D97-6502-BD507329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E11BBA-C180-1D8C-8DC4-10D325681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B2300-397B-3FDF-6F64-49B822861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BFCD-C4FD-244F-B150-0B954157E0F1}" type="datetimeFigureOut">
              <a:rPr lang="de-DE" smtClean="0"/>
              <a:t>09.05.23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9019C4-EA67-C9F1-BC61-10EB54A3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3A7399-549F-8B2E-7392-712FB8B9D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4FF21-3DEE-534A-B2B7-E7647B5C623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49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science.org/news/stud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ica/Library/Group%20Containers/UBF8T346G9.ms/WebArchiveCopyPasteTempFiles/com.microsoft.Word/resources-11-00094-g001.png%3f166565163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B8940-16D0-0997-B8A5-9CFFF7A12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Irrigation </a:t>
            </a:r>
            <a:r>
              <a:rPr lang="de-DE" dirty="0" err="1">
                <a:latin typeface="Century Gothic" panose="020B0502020202020204" pitchFamily="34" charset="0"/>
              </a:rPr>
              <a:t>with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treated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wastewater</a:t>
            </a:r>
            <a:r>
              <a:rPr lang="de-DE" dirty="0">
                <a:latin typeface="Century Gothic" panose="020B0502020202020204" pitchFamily="34" charset="0"/>
              </a:rPr>
              <a:t> 	and potential </a:t>
            </a:r>
            <a:r>
              <a:rPr lang="de-DE" dirty="0" err="1">
                <a:latin typeface="Century Gothic" panose="020B0502020202020204" pitchFamily="34" charset="0"/>
              </a:rPr>
              <a:t>health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risks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A8504A4-E018-4970-B9A6-BFE254F3EDE2}"/>
              </a:ext>
            </a:extLst>
          </p:cNvPr>
          <p:cNvSpPr txBox="1"/>
          <p:nvPr/>
        </p:nvSpPr>
        <p:spPr>
          <a:xfrm>
            <a:off x="4536117" y="4434681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Century Gothic" panose="020B0502020202020204" pitchFamily="34" charset="0"/>
              </a:rPr>
              <a:t>Presented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by</a:t>
            </a:r>
            <a:r>
              <a:rPr lang="de-DE" dirty="0">
                <a:latin typeface="Century Gothic" panose="020B0502020202020204" pitchFamily="34" charset="0"/>
              </a:rPr>
              <a:t> Nicola Stany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223F6D9-62E1-97DF-AE37-A8A983300E9D}"/>
              </a:ext>
            </a:extLst>
          </p:cNvPr>
          <p:cNvSpPr txBox="1"/>
          <p:nvPr/>
        </p:nvSpPr>
        <p:spPr>
          <a:xfrm>
            <a:off x="0" y="6474380"/>
            <a:ext cx="112942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Source: 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  <a:hlinkClick r:id="rId3"/>
              </a:rPr>
              <a:t>https://www.insidescience.org/news/study</a:t>
            </a:r>
            <a:r>
              <a:rPr lang="de-DE" sz="1400" dirty="0">
                <a:solidFill>
                  <a:schemeClr val="accent3">
                    <a:lumMod val="50000"/>
                  </a:schemeClr>
                </a:solidFill>
                <a:latin typeface="Century Gothic" panose="020B0502020202020204" pitchFamily="34" charset="0"/>
              </a:rPr>
              <a:t> a-treated-wastewater-detects-chemicals-drug-production-facilities</a:t>
            </a:r>
          </a:p>
        </p:txBody>
      </p:sp>
    </p:spTree>
    <p:extLst>
      <p:ext uri="{BB962C8B-B14F-4D97-AF65-F5344CB8AC3E}">
        <p14:creationId xmlns:p14="http://schemas.microsoft.com/office/powerpoint/2010/main" val="466925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69512-FB99-81EB-3190-9B2C79F0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F887804-F605-8651-AADD-8A0720873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294" y="11964"/>
            <a:ext cx="9363412" cy="6846036"/>
          </a:xfrm>
        </p:spPr>
      </p:pic>
    </p:spTree>
    <p:extLst>
      <p:ext uri="{BB962C8B-B14F-4D97-AF65-F5344CB8AC3E}">
        <p14:creationId xmlns:p14="http://schemas.microsoft.com/office/powerpoint/2010/main" val="297547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9B8AA-D70D-24BF-EC4E-CF50B154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Involuntary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Carbamazepine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475676-5CEB-5883-CF81-6BA21CAD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0A57CE-B972-3EAD-F3B4-8435B2830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3" y="1690688"/>
            <a:ext cx="10838877" cy="43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7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DE1FE7-5FE6-DE6D-DE45-4E9D5CBBA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279" y="1041874"/>
            <a:ext cx="6268844" cy="5193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AT" sz="1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AT" dirty="0" err="1">
                <a:effectLst/>
              </a:rPr>
              <a:t>Mood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stabilizer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drug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for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epilepsy</a:t>
            </a:r>
            <a:endParaRPr lang="de-AT" dirty="0">
              <a:effectLst/>
            </a:endParaRP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err="1"/>
              <a:t>Chemically</a:t>
            </a:r>
            <a:r>
              <a:rPr lang="de-AT" dirty="0"/>
              <a:t> </a:t>
            </a:r>
            <a:r>
              <a:rPr lang="de-AT" dirty="0" err="1"/>
              <a:t>stable</a:t>
            </a:r>
            <a:r>
              <a:rPr lang="de-AT" dirty="0"/>
              <a:t> in </a:t>
            </a:r>
            <a:r>
              <a:rPr lang="de-AT" dirty="0" err="1"/>
              <a:t>environment</a:t>
            </a:r>
            <a:r>
              <a:rPr lang="de-AT" dirty="0"/>
              <a:t>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 err="1">
                <a:effectLst/>
              </a:rPr>
              <a:t>Difficult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to</a:t>
            </a:r>
            <a:r>
              <a:rPr lang="de-AT" dirty="0">
                <a:effectLst/>
              </a:rPr>
              <a:t> fully </a:t>
            </a:r>
            <a:r>
              <a:rPr lang="de-AT" dirty="0" err="1">
                <a:effectLst/>
              </a:rPr>
              <a:t>re</a:t>
            </a:r>
            <a:r>
              <a:rPr lang="de-AT" dirty="0" err="1"/>
              <a:t>move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TW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High </a:t>
            </a:r>
            <a:r>
              <a:rPr lang="de-AT" dirty="0" err="1"/>
              <a:t>detectable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after </a:t>
            </a:r>
            <a:r>
              <a:rPr lang="de-AT" dirty="0" err="1"/>
              <a:t>studies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>
                <a:effectLst/>
              </a:rPr>
              <a:t>(245 </a:t>
            </a:r>
            <a:r>
              <a:rPr lang="de-AT" dirty="0" err="1">
                <a:effectLst/>
              </a:rPr>
              <a:t>volunteers</a:t>
            </a:r>
            <a:r>
              <a:rPr lang="de-AT" dirty="0">
                <a:effectLst/>
              </a:rPr>
              <a:t>, 75% </a:t>
            </a:r>
            <a:r>
              <a:rPr lang="de-AT" dirty="0" err="1">
                <a:effectLst/>
              </a:rPr>
              <a:t>of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adults</a:t>
            </a:r>
            <a:r>
              <a:rPr lang="de-AT" dirty="0">
                <a:effectLst/>
              </a:rPr>
              <a:t>, </a:t>
            </a:r>
          </a:p>
          <a:p>
            <a:pPr marL="0" indent="0">
              <a:buNone/>
            </a:pPr>
            <a:r>
              <a:rPr lang="de-AT" dirty="0">
                <a:effectLst/>
              </a:rPr>
              <a:t>20% </a:t>
            </a:r>
            <a:r>
              <a:rPr lang="de-AT" dirty="0"/>
              <a:t>Children </a:t>
            </a:r>
            <a:r>
              <a:rPr lang="de-AT" dirty="0" err="1"/>
              <a:t>detectable</a:t>
            </a:r>
            <a:r>
              <a:rPr lang="de-AT" dirty="0"/>
              <a:t> </a:t>
            </a:r>
            <a:r>
              <a:rPr lang="de-AT" dirty="0" err="1"/>
              <a:t>levels</a:t>
            </a:r>
            <a:r>
              <a:rPr lang="de-AT" dirty="0"/>
              <a:t> LOD)</a:t>
            </a:r>
            <a:endParaRPr lang="de-AT" dirty="0">
              <a:effectLst/>
            </a:endParaRPr>
          </a:p>
          <a:p>
            <a:pPr marL="0" indent="0">
              <a:buNone/>
            </a:pPr>
            <a:endParaRPr lang="de-AT" dirty="0">
              <a:effectLst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813622-73D6-F451-9F6D-1109BC42A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445" y="832167"/>
            <a:ext cx="5731510" cy="51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7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ED8981C-201B-89A4-5CB8-7F9B05CC2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508" y="632443"/>
            <a:ext cx="8379394" cy="5768357"/>
          </a:xfrm>
        </p:spPr>
      </p:pic>
    </p:spTree>
    <p:extLst>
      <p:ext uri="{BB962C8B-B14F-4D97-AF65-F5344CB8AC3E}">
        <p14:creationId xmlns:p14="http://schemas.microsoft.com/office/powerpoint/2010/main" val="51454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E3FD9D7-DB3B-83AD-C891-6C2428431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271" y="613648"/>
            <a:ext cx="8349458" cy="6009363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2C54BA5-159D-EAFC-5F7A-1652A5FCBA16}"/>
              </a:ext>
            </a:extLst>
          </p:cNvPr>
          <p:cNvSpPr txBox="1"/>
          <p:nvPr/>
        </p:nvSpPr>
        <p:spPr>
          <a:xfrm>
            <a:off x="524107" y="6244352"/>
            <a:ext cx="80698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Benny </a:t>
            </a:r>
            <a:r>
              <a:rPr lang="de-DE" sz="1100" dirty="0" err="1"/>
              <a:t>Chefetz</a:t>
            </a:r>
            <a:r>
              <a:rPr lang="de-DE" sz="1100" dirty="0"/>
              <a:t>, Professor at </a:t>
            </a:r>
            <a:r>
              <a:rPr lang="de-DE" sz="1100" dirty="0" err="1"/>
              <a:t>Hebrew</a:t>
            </a:r>
            <a:r>
              <a:rPr lang="de-DE" sz="1100" dirty="0"/>
              <a:t> University Jerusalem: https://</a:t>
            </a:r>
            <a:r>
              <a:rPr lang="de-DE" sz="1100" dirty="0" err="1"/>
              <a:t>www.ehf.org.il</a:t>
            </a:r>
            <a:r>
              <a:rPr lang="de-DE" sz="1100" dirty="0"/>
              <a:t>/</a:t>
            </a:r>
            <a:r>
              <a:rPr lang="de-DE" sz="1100" dirty="0" err="1"/>
              <a:t>sites</a:t>
            </a:r>
            <a:r>
              <a:rPr lang="de-DE" sz="1100" dirty="0"/>
              <a:t>/</a:t>
            </a:r>
            <a:r>
              <a:rPr lang="de-DE" sz="1100" dirty="0" err="1"/>
              <a:t>default</a:t>
            </a:r>
            <a:r>
              <a:rPr lang="de-DE" sz="1100" dirty="0"/>
              <a:t>/</a:t>
            </a:r>
            <a:r>
              <a:rPr lang="de-DE" sz="1100" dirty="0" err="1"/>
              <a:t>files</a:t>
            </a:r>
            <a:r>
              <a:rPr lang="de-DE" sz="1100" dirty="0"/>
              <a:t>/Chefetz_EHF_Annual_Conf_2018.pdf</a:t>
            </a:r>
          </a:p>
        </p:txBody>
      </p:sp>
    </p:spTree>
    <p:extLst>
      <p:ext uri="{BB962C8B-B14F-4D97-AF65-F5344CB8AC3E}">
        <p14:creationId xmlns:p14="http://schemas.microsoft.com/office/powerpoint/2010/main" val="113844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C3176-509A-DB75-C490-279E4D00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08C51E53-8A38-76EE-4912-99EF5D0A2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643" y="365125"/>
            <a:ext cx="8424713" cy="6247858"/>
          </a:xfrm>
        </p:spPr>
      </p:pic>
    </p:spTree>
    <p:extLst>
      <p:ext uri="{BB962C8B-B14F-4D97-AF65-F5344CB8AC3E}">
        <p14:creationId xmlns:p14="http://schemas.microsoft.com/office/powerpoint/2010/main" val="339039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8FFE521-D8F1-9E2C-C3C4-B02A0FF3C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798" y="405122"/>
            <a:ext cx="7870403" cy="6087753"/>
          </a:xfrm>
        </p:spPr>
      </p:pic>
    </p:spTree>
    <p:extLst>
      <p:ext uri="{BB962C8B-B14F-4D97-AF65-F5344CB8AC3E}">
        <p14:creationId xmlns:p14="http://schemas.microsoft.com/office/powerpoint/2010/main" val="346057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B146E-0094-C3D9-5F28-16AEC52F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2443608-597D-A216-ADD6-64E4464F6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546" y="365125"/>
            <a:ext cx="8146908" cy="6135103"/>
          </a:xfrm>
        </p:spPr>
      </p:pic>
    </p:spTree>
    <p:extLst>
      <p:ext uri="{BB962C8B-B14F-4D97-AF65-F5344CB8AC3E}">
        <p14:creationId xmlns:p14="http://schemas.microsoft.com/office/powerpoint/2010/main" val="244555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6AB2B2B-F2A1-4C04-EDAE-A48CB3D47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035" y="256179"/>
            <a:ext cx="8285356" cy="6345641"/>
          </a:xfrm>
        </p:spPr>
      </p:pic>
    </p:spTree>
    <p:extLst>
      <p:ext uri="{BB962C8B-B14F-4D97-AF65-F5344CB8AC3E}">
        <p14:creationId xmlns:p14="http://schemas.microsoft.com/office/powerpoint/2010/main" val="3361385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B5976-625E-84A8-F3DB-65E5D1048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D0590D0-043E-846D-23C4-5797F534D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2178" y="256478"/>
            <a:ext cx="7826944" cy="5987392"/>
          </a:xfrm>
        </p:spPr>
      </p:pic>
    </p:spTree>
    <p:extLst>
      <p:ext uri="{BB962C8B-B14F-4D97-AF65-F5344CB8AC3E}">
        <p14:creationId xmlns:p14="http://schemas.microsoft.com/office/powerpoint/2010/main" val="210331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3AB24E-7782-B62E-36C2-77A5F43C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48F9C3-67CB-91A7-BF64-EA3F93DCC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de-DE" dirty="0" err="1"/>
              <a:t>Introduction</a:t>
            </a:r>
            <a:r>
              <a:rPr lang="de-DE" dirty="0"/>
              <a:t> </a:t>
            </a:r>
          </a:p>
          <a:p>
            <a:pPr>
              <a:lnSpc>
                <a:spcPct val="200000"/>
              </a:lnSpc>
            </a:pPr>
            <a:r>
              <a:rPr lang="de-DE" dirty="0" err="1"/>
              <a:t>Methodology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 The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TW in </a:t>
            </a:r>
            <a:r>
              <a:rPr lang="de-DE" dirty="0" err="1"/>
              <a:t>agriculture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Chosen </a:t>
            </a:r>
            <a:r>
              <a:rPr lang="de-DE" dirty="0" err="1"/>
              <a:t>examples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frame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risks</a:t>
            </a:r>
            <a:endParaRPr lang="de-DE" dirty="0"/>
          </a:p>
          <a:p>
            <a:pPr>
              <a:lnSpc>
                <a:spcPct val="200000"/>
              </a:lnSpc>
            </a:pPr>
            <a:r>
              <a:rPr lang="de-DE" dirty="0"/>
              <a:t>Research Questions </a:t>
            </a:r>
          </a:p>
          <a:p>
            <a:pPr>
              <a:lnSpc>
                <a:spcPct val="200000"/>
              </a:lnSpc>
            </a:pPr>
            <a:r>
              <a:rPr lang="de-DE" dirty="0" err="1"/>
              <a:t>Conclusion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278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6E57F-A22F-4F48-7B24-8513BBDB6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DAE287-80A4-6348-175F-91CA1AB89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TW </a:t>
            </a:r>
            <a:r>
              <a:rPr lang="de-DE" dirty="0" err="1"/>
              <a:t>irrigation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emerged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promising </a:t>
            </a:r>
            <a:r>
              <a:rPr lang="de-DE" dirty="0" err="1"/>
              <a:t>solution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 err="1"/>
              <a:t>Comprehensive</a:t>
            </a:r>
            <a:r>
              <a:rPr lang="de-DE" dirty="0"/>
              <a:t>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needed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err="1"/>
              <a:t>Ientifying</a:t>
            </a:r>
            <a:r>
              <a:rPr lang="de-DE" dirty="0"/>
              <a:t> potential </a:t>
            </a:r>
            <a:r>
              <a:rPr lang="de-DE" dirty="0" err="1"/>
              <a:t>contaminants</a:t>
            </a:r>
            <a:r>
              <a:rPr lang="de-DE" dirty="0"/>
              <a:t>, </a:t>
            </a:r>
            <a:r>
              <a:rPr lang="de-DE" dirty="0" err="1"/>
              <a:t>assessing</a:t>
            </a:r>
            <a:r>
              <a:rPr lang="de-DE" dirty="0"/>
              <a:t> </a:t>
            </a:r>
            <a:r>
              <a:rPr lang="de-DE" dirty="0" err="1"/>
              <a:t>exposure</a:t>
            </a:r>
            <a:r>
              <a:rPr lang="de-DE" dirty="0"/>
              <a:t> </a:t>
            </a:r>
            <a:r>
              <a:rPr lang="de-DE" dirty="0" err="1"/>
              <a:t>pathways</a:t>
            </a:r>
            <a:r>
              <a:rPr lang="de-DE" dirty="0"/>
              <a:t>, </a:t>
            </a:r>
            <a:r>
              <a:rPr lang="de-DE" dirty="0" err="1"/>
              <a:t>estimating</a:t>
            </a:r>
            <a:r>
              <a:rPr lang="de-DE" dirty="0"/>
              <a:t> </a:t>
            </a:r>
            <a:r>
              <a:rPr lang="de-DE" dirty="0" err="1"/>
              <a:t>toxicological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, and </a:t>
            </a:r>
            <a:r>
              <a:rPr lang="de-DE" dirty="0" err="1"/>
              <a:t>implementing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mitigation</a:t>
            </a:r>
            <a:r>
              <a:rPr lang="de-DE" dirty="0"/>
              <a:t> </a:t>
            </a:r>
            <a:r>
              <a:rPr lang="de-DE" dirty="0" err="1"/>
              <a:t>measures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/>
              <a:t>More </a:t>
            </a:r>
            <a:r>
              <a:rPr lang="de-DE" dirty="0" err="1"/>
              <a:t>research</a:t>
            </a:r>
            <a:r>
              <a:rPr lang="de-DE" dirty="0"/>
              <a:t> on environmental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drugs</a:t>
            </a:r>
            <a:r>
              <a:rPr lang="de-DE" dirty="0"/>
              <a:t> and </a:t>
            </a:r>
            <a:r>
              <a:rPr lang="de-DE" dirty="0" err="1"/>
              <a:t>chemicals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30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A00375-38DC-AB51-3C34-950EFF88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1612"/>
            <a:ext cx="10515600" cy="1374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 err="1"/>
              <a:t>Thank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very</a:t>
            </a:r>
            <a:r>
              <a:rPr lang="de-DE" sz="3600" dirty="0"/>
              <a:t> </a:t>
            </a:r>
            <a:r>
              <a:rPr lang="de-DE" sz="3600" dirty="0" err="1"/>
              <a:t>much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your</a:t>
            </a:r>
            <a:r>
              <a:rPr lang="de-DE" sz="3600" dirty="0"/>
              <a:t> </a:t>
            </a:r>
            <a:r>
              <a:rPr lang="de-DE" sz="3600" dirty="0" err="1"/>
              <a:t>attention</a:t>
            </a:r>
            <a:r>
              <a:rPr lang="de-DE" sz="3600" dirty="0"/>
              <a:t> </a:t>
            </a:r>
          </a:p>
          <a:p>
            <a:pPr marL="0" indent="0" algn="ctr">
              <a:buNone/>
            </a:pPr>
            <a:r>
              <a:rPr lang="de-DE" sz="3600" dirty="0"/>
              <a:t>I </a:t>
            </a:r>
            <a:r>
              <a:rPr lang="de-DE" sz="3600" dirty="0" err="1"/>
              <a:t>hope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found</a:t>
            </a:r>
            <a:r>
              <a:rPr lang="de-DE" sz="3600" dirty="0"/>
              <a:t> </a:t>
            </a:r>
            <a:r>
              <a:rPr lang="de-DE" sz="3600" dirty="0" err="1"/>
              <a:t>it</a:t>
            </a:r>
            <a:r>
              <a:rPr lang="de-DE" sz="3600" dirty="0"/>
              <a:t> </a:t>
            </a:r>
            <a:r>
              <a:rPr lang="de-DE" sz="3600" dirty="0" err="1"/>
              <a:t>interesting</a:t>
            </a:r>
            <a:r>
              <a:rPr lang="de-DE" sz="3600" dirty="0"/>
              <a:t> and </a:t>
            </a:r>
            <a:r>
              <a:rPr lang="de-DE" sz="3600" dirty="0" err="1"/>
              <a:t>heard</a:t>
            </a:r>
            <a:r>
              <a:rPr lang="de-DE" sz="3600" dirty="0"/>
              <a:t> </a:t>
            </a:r>
            <a:r>
              <a:rPr lang="de-DE" sz="3600" dirty="0" err="1"/>
              <a:t>smth</a:t>
            </a:r>
            <a:r>
              <a:rPr lang="de-DE" sz="3600" dirty="0"/>
              <a:t> </a:t>
            </a:r>
            <a:r>
              <a:rPr lang="de-DE" sz="3600" dirty="0" err="1"/>
              <a:t>new</a:t>
            </a:r>
            <a:r>
              <a:rPr lang="de-D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704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17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BA985-9592-5778-B5F5-6472B880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treated</a:t>
            </a:r>
            <a:r>
              <a:rPr lang="de-DE" dirty="0"/>
              <a:t> </a:t>
            </a:r>
            <a:r>
              <a:rPr lang="de-DE" dirty="0" err="1"/>
              <a:t>wastewater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64A5E9-80BD-306E-062B-DF88D8F85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>
                <a:effectLst/>
              </a:rPr>
              <a:t>TW </a:t>
            </a:r>
            <a:r>
              <a:rPr lang="de-AT" dirty="0" err="1">
                <a:effectLst/>
              </a:rPr>
              <a:t>or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reclaimed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wastewater</a:t>
            </a:r>
            <a:r>
              <a:rPr lang="de-AT" dirty="0">
                <a:effectLst/>
              </a:rPr>
              <a:t> (RW) </a:t>
            </a:r>
            <a:r>
              <a:rPr lang="de-AT" dirty="0" err="1">
                <a:effectLst/>
              </a:rPr>
              <a:t>is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sewage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water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that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has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been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treated</a:t>
            </a:r>
            <a:r>
              <a:rPr lang="de-AT" dirty="0">
                <a:effectLst/>
              </a:rPr>
              <a:t> in multiple </a:t>
            </a:r>
            <a:r>
              <a:rPr lang="de-AT" dirty="0" err="1">
                <a:effectLst/>
              </a:rPr>
              <a:t>steps</a:t>
            </a:r>
            <a:r>
              <a:rPr lang="de-AT" dirty="0">
                <a:effectLst/>
              </a:rPr>
              <a:t> in </a:t>
            </a:r>
            <a:r>
              <a:rPr lang="de-AT" dirty="0" err="1">
                <a:effectLst/>
              </a:rPr>
              <a:t>order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to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have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use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for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irrigation</a:t>
            </a:r>
            <a:r>
              <a:rPr lang="de-AT" dirty="0">
                <a:effectLst/>
              </a:rPr>
              <a:t>. </a:t>
            </a:r>
          </a:p>
          <a:p>
            <a:endParaRPr lang="de-DE" dirty="0"/>
          </a:p>
          <a:p>
            <a:r>
              <a:rPr lang="de-AT" dirty="0"/>
              <a:t>M</a:t>
            </a:r>
            <a:r>
              <a:rPr lang="de-AT" dirty="0">
                <a:effectLst/>
              </a:rPr>
              <a:t>ost </a:t>
            </a:r>
            <a:r>
              <a:rPr lang="de-AT" dirty="0" err="1">
                <a:effectLst/>
              </a:rPr>
              <a:t>important</a:t>
            </a:r>
            <a:r>
              <a:rPr lang="de-AT" dirty="0">
                <a:effectLst/>
              </a:rPr>
              <a:t> alternative </a:t>
            </a:r>
            <a:r>
              <a:rPr lang="de-AT" dirty="0" err="1">
                <a:effectLst/>
              </a:rPr>
              <a:t>water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resources</a:t>
            </a:r>
            <a:r>
              <a:rPr lang="de-AT" dirty="0">
                <a:effectLst/>
              </a:rPr>
              <a:t> in arid </a:t>
            </a:r>
            <a:r>
              <a:rPr lang="de-AT" dirty="0" err="1">
                <a:effectLst/>
              </a:rPr>
              <a:t>regions</a:t>
            </a:r>
            <a:r>
              <a:rPr lang="de-AT" dirty="0">
                <a:effectLst/>
              </a:rPr>
              <a:t> </a:t>
            </a:r>
          </a:p>
          <a:p>
            <a:endParaRPr lang="de-DE" dirty="0"/>
          </a:p>
          <a:p>
            <a:r>
              <a:rPr lang="de-AT" dirty="0"/>
              <a:t>C</a:t>
            </a:r>
            <a:r>
              <a:rPr lang="de-AT" dirty="0">
                <a:effectLst/>
              </a:rPr>
              <a:t>hallenges </a:t>
            </a:r>
            <a:r>
              <a:rPr lang="de-AT" dirty="0" err="1">
                <a:effectLst/>
              </a:rPr>
              <a:t>related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to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the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quality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of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treated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wastewater</a:t>
            </a:r>
            <a:r>
              <a:rPr lang="de-AT" dirty="0">
                <a:effectLst/>
              </a:rPr>
              <a:t>, </a:t>
            </a:r>
            <a:r>
              <a:rPr lang="de-AT" dirty="0" err="1">
                <a:effectLst/>
              </a:rPr>
              <a:t>monitoring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of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irrigation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practices</a:t>
            </a:r>
            <a:r>
              <a:rPr lang="de-AT" dirty="0">
                <a:effectLst/>
              </a:rPr>
              <a:t>, and potential </a:t>
            </a:r>
            <a:r>
              <a:rPr lang="de-AT" dirty="0" err="1">
                <a:effectLst/>
              </a:rPr>
              <a:t>exposure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of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people</a:t>
            </a:r>
            <a:r>
              <a:rPr lang="de-AT" dirty="0">
                <a:effectLst/>
              </a:rPr>
              <a:t> and </a:t>
            </a:r>
            <a:r>
              <a:rPr lang="de-AT" dirty="0" err="1">
                <a:effectLst/>
              </a:rPr>
              <a:t>the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environment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to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pollutants</a:t>
            </a:r>
            <a:r>
              <a:rPr lang="de-AT" dirty="0">
                <a:effectLst/>
              </a:rPr>
              <a:t>. 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3830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EF0C5-ABDB-B9BC-D5FA-ED2A1C9E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D334A3-78B3-1594-DC2D-74AFFC38B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 and </a:t>
            </a:r>
            <a:r>
              <a:rPr lang="de-DE" dirty="0" err="1"/>
              <a:t>research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growing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TW and </a:t>
            </a:r>
            <a:r>
              <a:rPr lang="de-DE" dirty="0" err="1"/>
              <a:t>research</a:t>
            </a:r>
            <a:r>
              <a:rPr lang="de-DE" dirty="0"/>
              <a:t>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8CE11F4-023F-4AAF-45D2-410CB0D93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Grafik 9" descr="Resources | Free Full-Text | Environmental Assessment of Wastewater  Treatment and Reuse for Irrigation: A Mini-Review of LCA Studies">
            <a:extLst>
              <a:ext uri="{FF2B5EF4-FFF2-40B4-BE49-F238E27FC236}">
                <a16:creationId xmlns:a16="http://schemas.microsoft.com/office/drawing/2014/main" id="{D3112E2B-09DA-4C45-D169-8909B416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98" y="2720769"/>
            <a:ext cx="6564797" cy="29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509B3D-84F0-C1DE-2EFD-A72FCA06F38E}"/>
              </a:ext>
            </a:extLst>
          </p:cNvPr>
          <p:cNvSpPr txBox="1"/>
          <p:nvPr/>
        </p:nvSpPr>
        <p:spPr>
          <a:xfrm>
            <a:off x="2854712" y="5719324"/>
            <a:ext cx="61443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Figure 1: Geographical scope (a) and year of publication (b) of LCA studies on wastewater treatment and reuse including irrigation as a process or scenario (Mehmeti und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Canaj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2022)</a:t>
            </a:r>
            <a:r>
              <a:rPr lang="de-AT" dirty="0">
                <a:effectLst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579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6A6D2-4155-8731-1CC5-33A74D27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5A6870-7998-4AE1-D37C-AEBB7B1BD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de-AT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Why are studies on irrigation with treated wastewater (TW) and their possible impacts on health relevant?</a:t>
            </a:r>
            <a:endParaRPr lang="de-AT" sz="2400" dirty="0">
              <a:ea typeface="Times New Roman" panose="02020603050405020304" pitchFamily="18" charset="0"/>
            </a:endParaRPr>
          </a:p>
          <a:p>
            <a:pPr algn="just"/>
            <a:endParaRPr lang="de-AT" sz="2400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are examples of contaminating substances that are passed on via TW irrigation? </a:t>
            </a:r>
            <a:endParaRPr lang="de-AT" sz="2400" dirty="0">
              <a:effectLst/>
              <a:ea typeface="Times New Roman" panose="02020603050405020304" pitchFamily="18" charset="0"/>
            </a:endParaRPr>
          </a:p>
          <a:p>
            <a:pPr algn="just"/>
            <a:endParaRPr lang="de-AT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can be done in order to prevent health risks of TW irrigation? </a:t>
            </a:r>
            <a:endParaRPr lang="de-AT" sz="2400" dirty="0">
              <a:effectLst/>
              <a:ea typeface="Times New Roman" panose="02020603050405020304" pitchFamily="18" charset="0"/>
            </a:endParaRPr>
          </a:p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6161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A8504A4-E018-4970-B9A6-BFE254F3EDE2}"/>
              </a:ext>
            </a:extLst>
          </p:cNvPr>
          <p:cNvSpPr txBox="1"/>
          <p:nvPr/>
        </p:nvSpPr>
        <p:spPr>
          <a:xfrm>
            <a:off x="4536117" y="4434681"/>
            <a:ext cx="3119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Century Gothic" panose="020B0502020202020204" pitchFamily="34" charset="0"/>
              </a:rPr>
              <a:t>Presented</a:t>
            </a: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 err="1">
                <a:latin typeface="Century Gothic" panose="020B0502020202020204" pitchFamily="34" charset="0"/>
              </a:rPr>
              <a:t>by</a:t>
            </a:r>
            <a:r>
              <a:rPr lang="de-DE" dirty="0">
                <a:latin typeface="Century Gothic" panose="020B0502020202020204" pitchFamily="34" charset="0"/>
              </a:rPr>
              <a:t> Nicola Stany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739E34-D010-EA1F-7014-3F809064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3" y="151935"/>
            <a:ext cx="7772400" cy="58293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1FAA497-B09C-A664-0AFF-65202C6BE2B4}"/>
              </a:ext>
            </a:extLst>
          </p:cNvPr>
          <p:cNvSpPr txBox="1"/>
          <p:nvPr/>
        </p:nvSpPr>
        <p:spPr>
          <a:xfrm>
            <a:off x="180771" y="6491986"/>
            <a:ext cx="6595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Source: https://</a:t>
            </a: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www.ecoisraeltours.com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/</a:t>
            </a: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wastewater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to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-</a:t>
            </a:r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agriculture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-reuse/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22C60C-71FC-F9CF-0BCF-76CE935230FD}"/>
              </a:ext>
            </a:extLst>
          </p:cNvPr>
          <p:cNvSpPr txBox="1"/>
          <p:nvPr/>
        </p:nvSpPr>
        <p:spPr>
          <a:xfrm>
            <a:off x="7292950" y="1803590"/>
            <a:ext cx="45268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China</a:t>
            </a:r>
            <a:r>
              <a:rPr lang="de-DE" sz="2000" dirty="0"/>
              <a:t>: </a:t>
            </a:r>
            <a:r>
              <a:rPr lang="de-DE" sz="2000" dirty="0" err="1"/>
              <a:t>biggest</a:t>
            </a:r>
            <a:r>
              <a:rPr lang="de-DE" sz="2000" dirty="0"/>
              <a:t> </a:t>
            </a:r>
            <a:r>
              <a:rPr lang="de-DE" sz="2000" dirty="0" err="1"/>
              <a:t>producer</a:t>
            </a:r>
            <a:r>
              <a:rPr lang="de-DE" sz="2000" dirty="0"/>
              <a:t> and </a:t>
            </a:r>
            <a:r>
              <a:rPr lang="de-DE" sz="2000" dirty="0" err="1"/>
              <a:t>user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TWW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DDB83F6-8519-E4FD-4F81-3412E6CCEA9E}"/>
              </a:ext>
            </a:extLst>
          </p:cNvPr>
          <p:cNvSpPr txBox="1"/>
          <p:nvPr/>
        </p:nvSpPr>
        <p:spPr>
          <a:xfrm>
            <a:off x="7292950" y="2592819"/>
            <a:ext cx="471827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00" dirty="0"/>
          </a:p>
          <a:p>
            <a:r>
              <a:rPr lang="de-DE" sz="2000" b="1" dirty="0"/>
              <a:t>Austria:</a:t>
            </a:r>
          </a:p>
          <a:p>
            <a:r>
              <a:rPr lang="de-DE" sz="2000" dirty="0" err="1"/>
              <a:t>Technically</a:t>
            </a:r>
            <a:r>
              <a:rPr lang="de-DE" sz="2000" dirty="0"/>
              <a:t> </a:t>
            </a:r>
            <a:r>
              <a:rPr lang="de-DE" sz="2000" dirty="0" err="1"/>
              <a:t>allowed</a:t>
            </a:r>
            <a:r>
              <a:rPr lang="de-DE" sz="2000" dirty="0"/>
              <a:t> (</a:t>
            </a:r>
            <a:r>
              <a:rPr lang="de-DE" sz="2000" dirty="0" err="1"/>
              <a:t>water</a:t>
            </a:r>
            <a:r>
              <a:rPr lang="de-DE" sz="2000" dirty="0"/>
              <a:t> </a:t>
            </a:r>
            <a:r>
              <a:rPr lang="de-DE" sz="2000" dirty="0" err="1"/>
              <a:t>permit</a:t>
            </a:r>
            <a:r>
              <a:rPr lang="de-DE" sz="2000" dirty="0"/>
              <a:t>) </a:t>
            </a:r>
          </a:p>
          <a:p>
            <a:r>
              <a:rPr lang="de-DE" sz="2000" dirty="0"/>
              <a:t>but </a:t>
            </a:r>
            <a:r>
              <a:rPr lang="de-DE" sz="2000" dirty="0" err="1"/>
              <a:t>yet</a:t>
            </a:r>
            <a:r>
              <a:rPr lang="de-DE" sz="2000" dirty="0"/>
              <a:t> </a:t>
            </a:r>
            <a:r>
              <a:rPr lang="de-DE" sz="2000" dirty="0" err="1"/>
              <a:t>little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endParaRPr lang="de-DE" sz="2000" dirty="0"/>
          </a:p>
          <a:p>
            <a:r>
              <a:rPr lang="de-DE" sz="2000" dirty="0" err="1"/>
              <a:t>Draughts</a:t>
            </a:r>
            <a:r>
              <a:rPr lang="de-DE" sz="2000" dirty="0"/>
              <a:t> </a:t>
            </a:r>
            <a:r>
              <a:rPr lang="de-DE" sz="2000" dirty="0" err="1"/>
              <a:t>require</a:t>
            </a:r>
            <a:r>
              <a:rPr lang="de-DE" sz="2000" dirty="0"/>
              <a:t> urban </a:t>
            </a:r>
            <a:r>
              <a:rPr lang="de-DE" sz="2000" dirty="0" err="1"/>
              <a:t>water</a:t>
            </a:r>
            <a:r>
              <a:rPr lang="de-DE" sz="2000" dirty="0"/>
              <a:t> </a:t>
            </a:r>
            <a:r>
              <a:rPr lang="de-DE" sz="2000" dirty="0" err="1"/>
              <a:t>management</a:t>
            </a:r>
            <a:endParaRPr lang="de-DE" sz="2000" dirty="0"/>
          </a:p>
          <a:p>
            <a:r>
              <a:rPr lang="de-DE" sz="2000" dirty="0" err="1"/>
              <a:t>Rising</a:t>
            </a:r>
            <a:r>
              <a:rPr lang="de-DE" sz="2000" dirty="0"/>
              <a:t> </a:t>
            </a:r>
            <a:r>
              <a:rPr lang="de-DE" sz="2000" dirty="0" err="1"/>
              <a:t>topic</a:t>
            </a:r>
            <a:r>
              <a:rPr lang="de-DE" sz="2000" dirty="0"/>
              <a:t>, also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new</a:t>
            </a:r>
            <a:r>
              <a:rPr lang="de-DE" sz="2000" dirty="0"/>
              <a:t> EU </a:t>
            </a:r>
          </a:p>
          <a:p>
            <a:r>
              <a:rPr lang="de-DE" sz="2000" dirty="0" err="1"/>
              <a:t>Regulations</a:t>
            </a:r>
            <a:r>
              <a:rPr lang="de-DE" sz="2000" dirty="0"/>
              <a:t> on </a:t>
            </a:r>
            <a:r>
              <a:rPr lang="de-DE" sz="2000" dirty="0" err="1"/>
              <a:t>Water</a:t>
            </a:r>
            <a:r>
              <a:rPr lang="de-DE" sz="2000" dirty="0"/>
              <a:t> Reuse </a:t>
            </a:r>
          </a:p>
          <a:p>
            <a:r>
              <a:rPr lang="de-DE" sz="2000" dirty="0"/>
              <a:t>(</a:t>
            </a:r>
            <a:r>
              <a:rPr lang="de-DE" sz="2000" dirty="0" err="1"/>
              <a:t>opt</a:t>
            </a:r>
            <a:r>
              <a:rPr lang="de-DE" sz="2000" dirty="0"/>
              <a:t>-out </a:t>
            </a:r>
            <a:r>
              <a:rPr lang="de-DE" sz="2000" dirty="0" err="1"/>
              <a:t>provision</a:t>
            </a:r>
            <a:r>
              <a:rPr lang="de-DE" sz="2000" dirty="0"/>
              <a:t>) </a:t>
            </a:r>
          </a:p>
          <a:p>
            <a:endParaRPr lang="de-DE" dirty="0"/>
          </a:p>
          <a:p>
            <a:r>
              <a:rPr lang="de-DE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1D467E-2690-E7B6-50B6-E58FEA189607}"/>
              </a:ext>
            </a:extLst>
          </p:cNvPr>
          <p:cNvSpPr txBox="1"/>
          <p:nvPr/>
        </p:nvSpPr>
        <p:spPr>
          <a:xfrm>
            <a:off x="180771" y="5372447"/>
            <a:ext cx="623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regulatory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primarily</a:t>
            </a:r>
            <a:r>
              <a:rPr lang="de-DE" dirty="0"/>
              <a:t> </a:t>
            </a:r>
            <a:r>
              <a:rPr lang="de-DE" dirty="0" err="1"/>
              <a:t>governed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 Authority and </a:t>
            </a:r>
            <a:r>
              <a:rPr lang="de-DE" dirty="0" err="1"/>
              <a:t>the</a:t>
            </a:r>
            <a:r>
              <a:rPr lang="de-DE" dirty="0"/>
              <a:t> Ministry </a:t>
            </a:r>
            <a:r>
              <a:rPr lang="de-DE" dirty="0" err="1"/>
              <a:t>of</a:t>
            </a:r>
            <a:r>
              <a:rPr lang="de-DE" dirty="0"/>
              <a:t> Health </a:t>
            </a:r>
            <a:r>
              <a:rPr lang="de-DE" dirty="0" err="1"/>
              <a:t>of</a:t>
            </a:r>
            <a:r>
              <a:rPr lang="de-DE" dirty="0"/>
              <a:t> Israel</a:t>
            </a:r>
          </a:p>
          <a:p>
            <a:r>
              <a:rPr lang="de-DE" dirty="0" err="1"/>
              <a:t>Scarcity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, high </a:t>
            </a:r>
            <a:r>
              <a:rPr lang="de-DE" dirty="0" err="1"/>
              <a:t>investments</a:t>
            </a:r>
            <a:r>
              <a:rPr lang="de-DE" dirty="0"/>
              <a:t> in TWW </a:t>
            </a:r>
            <a:r>
              <a:rPr lang="de-DE" dirty="0" err="1"/>
              <a:t>systems</a:t>
            </a:r>
            <a:r>
              <a:rPr lang="de-DE" dirty="0"/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B7DA24-7F88-AF46-219F-2DA78DD5003C}"/>
              </a:ext>
            </a:extLst>
          </p:cNvPr>
          <p:cNvSpPr txBox="1"/>
          <p:nvPr/>
        </p:nvSpPr>
        <p:spPr>
          <a:xfrm>
            <a:off x="8010822" y="401444"/>
            <a:ext cx="39438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Agriculture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worldwide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largest</a:t>
            </a:r>
            <a:r>
              <a:rPr lang="de-DE" sz="2000" dirty="0"/>
              <a:t> </a:t>
            </a:r>
          </a:p>
          <a:p>
            <a:pPr algn="ctr"/>
            <a:r>
              <a:rPr lang="de-DE" sz="2000" dirty="0" err="1"/>
              <a:t>demanding</a:t>
            </a:r>
            <a:r>
              <a:rPr lang="de-DE" sz="2000" dirty="0"/>
              <a:t>  </a:t>
            </a:r>
            <a:r>
              <a:rPr lang="de-DE" sz="2000" dirty="0" err="1"/>
              <a:t>sector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water</a:t>
            </a:r>
            <a:r>
              <a:rPr lang="de-D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57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72F289-339A-A057-84EC-2A67DEB00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Boron</a:t>
            </a:r>
            <a:r>
              <a:rPr lang="de-DE" dirty="0"/>
              <a:t> in </a:t>
            </a:r>
            <a:r>
              <a:rPr lang="de-DE" dirty="0" err="1"/>
              <a:t>laundry</a:t>
            </a:r>
            <a:r>
              <a:rPr lang="de-DE" dirty="0"/>
              <a:t> </a:t>
            </a:r>
            <a:r>
              <a:rPr lang="de-DE" dirty="0" err="1"/>
              <a:t>detergents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2C5647-F0CC-419C-9C38-B189AD4EB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effectLst/>
                <a:ea typeface="Calibri" panose="020F0502020204030204" pitchFamily="34" charset="0"/>
              </a:rPr>
              <a:t>Slighly</a:t>
            </a:r>
            <a:r>
              <a:rPr lang="en-US" sz="2800" dirty="0">
                <a:effectLst/>
                <a:ea typeface="Calibri" panose="020F0502020204030204" pitchFamily="34" charset="0"/>
              </a:rPr>
              <a:t> higher concentrations are damaging</a:t>
            </a:r>
            <a:r>
              <a:rPr lang="de-AT" sz="2800" dirty="0">
                <a:ea typeface="Calibri" panose="020F0502020204030204" pitchFamily="34" charset="0"/>
              </a:rPr>
              <a:t>,</a:t>
            </a:r>
          </a:p>
          <a:p>
            <a:pPr marL="0" indent="0">
              <a:buNone/>
            </a:pPr>
            <a:r>
              <a:rPr lang="de-AT" sz="2800" dirty="0" err="1">
                <a:ea typeface="Calibri" panose="020F0502020204030204" pitchFamily="34" charset="0"/>
              </a:rPr>
              <a:t>lethal</a:t>
            </a:r>
            <a:r>
              <a:rPr lang="de-AT" sz="2800" dirty="0">
                <a:ea typeface="Calibri" panose="020F0502020204030204" pitchFamily="34" charset="0"/>
              </a:rPr>
              <a:t> </a:t>
            </a:r>
            <a:r>
              <a:rPr lang="de-AT" sz="2800" dirty="0" err="1">
                <a:ea typeface="Calibri" panose="020F0502020204030204" pitchFamily="34" charset="0"/>
              </a:rPr>
              <a:t>to</a:t>
            </a:r>
            <a:r>
              <a:rPr lang="de-AT" sz="2800" dirty="0">
                <a:ea typeface="Calibri" panose="020F0502020204030204" pitchFamily="34" charset="0"/>
              </a:rPr>
              <a:t> </a:t>
            </a:r>
            <a:r>
              <a:rPr lang="de-AT" sz="2800" dirty="0"/>
              <a:t>p</a:t>
            </a:r>
            <a:r>
              <a:rPr lang="de-AT" sz="2800" dirty="0">
                <a:effectLst/>
              </a:rPr>
              <a:t>lants</a:t>
            </a:r>
          </a:p>
          <a:p>
            <a:pPr marL="0" indent="0">
              <a:buNone/>
            </a:pPr>
            <a:endParaRPr lang="de-AT" sz="2800" dirty="0"/>
          </a:p>
          <a:p>
            <a:pPr marL="0" indent="0">
              <a:buNone/>
            </a:pPr>
            <a:r>
              <a:rPr lang="de-AT" sz="2800" dirty="0" err="1">
                <a:effectLst/>
              </a:rPr>
              <a:t>Crop</a:t>
            </a:r>
            <a:r>
              <a:rPr lang="de-AT" sz="2800" dirty="0">
                <a:effectLst/>
              </a:rPr>
              <a:t> </a:t>
            </a:r>
            <a:r>
              <a:rPr lang="de-AT" sz="2800" dirty="0" err="1">
                <a:effectLst/>
              </a:rPr>
              <a:t>damage</a:t>
            </a:r>
            <a:r>
              <a:rPr lang="de-AT" sz="2800" dirty="0">
                <a:effectLst/>
              </a:rPr>
              <a:t> after </a:t>
            </a:r>
            <a:r>
              <a:rPr lang="de-AT" sz="2800" dirty="0" err="1">
                <a:effectLst/>
              </a:rPr>
              <a:t>years</a:t>
            </a:r>
            <a:r>
              <a:rPr lang="de-AT" sz="2800" dirty="0">
                <a:effectLst/>
              </a:rPr>
              <a:t> </a:t>
            </a:r>
            <a:r>
              <a:rPr lang="de-AT" sz="2800" dirty="0" err="1">
                <a:effectLst/>
              </a:rPr>
              <a:t>of</a:t>
            </a:r>
            <a:r>
              <a:rPr lang="de-AT" sz="2800" dirty="0">
                <a:effectLst/>
              </a:rPr>
              <a:t> TW </a:t>
            </a:r>
            <a:r>
              <a:rPr lang="de-AT" sz="2800" dirty="0" err="1">
                <a:effectLst/>
              </a:rPr>
              <a:t>irrigation</a:t>
            </a:r>
            <a:r>
              <a:rPr lang="de-AT" sz="2800" dirty="0">
                <a:effectLst/>
              </a:rPr>
              <a:t>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80-90% </a:t>
            </a:r>
            <a:r>
              <a:rPr lang="de-AT" dirty="0" err="1"/>
              <a:t>contamination</a:t>
            </a:r>
            <a:r>
              <a:rPr lang="de-AT" dirty="0"/>
              <a:t> due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detergents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dirty="0"/>
              <a:t>New Israeli Standard (IS438)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boron</a:t>
            </a:r>
            <a:r>
              <a:rPr lang="de-AT" dirty="0"/>
              <a:t> in </a:t>
            </a:r>
            <a:r>
              <a:rPr lang="de-AT" dirty="0" err="1"/>
              <a:t>detergents</a:t>
            </a:r>
            <a:r>
              <a:rPr lang="de-AT" dirty="0"/>
              <a:t> </a:t>
            </a:r>
            <a:r>
              <a:rPr lang="de-AT" dirty="0" err="1"/>
              <a:t>since</a:t>
            </a:r>
            <a:r>
              <a:rPr lang="de-AT" dirty="0"/>
              <a:t> 1998 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sz="2800" dirty="0">
              <a:effectLst/>
            </a:endParaRP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73326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5E7AB-8019-B502-C28F-26D88D9D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B67BC-F9CA-C469-0A5B-3F36CE2A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FEDBD4-DBF0-10E9-8ABF-5244FB835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1" y="228046"/>
            <a:ext cx="10276298" cy="64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95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Macintosh PowerPoint</Application>
  <PresentationFormat>Breitbild</PresentationFormat>
  <Paragraphs>87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Times New Roman</vt:lpstr>
      <vt:lpstr>Office</vt:lpstr>
      <vt:lpstr>Irrigation with treated wastewater  and potential health risks </vt:lpstr>
      <vt:lpstr>Table of contents</vt:lpstr>
      <vt:lpstr>PowerPoint-Präsentation</vt:lpstr>
      <vt:lpstr>Introduction of treated wastewater</vt:lpstr>
      <vt:lpstr>Methodology</vt:lpstr>
      <vt:lpstr>PowerPoint-Präsentation</vt:lpstr>
      <vt:lpstr>PowerPoint-Präsentation</vt:lpstr>
      <vt:lpstr>Boron in laundry detergents</vt:lpstr>
      <vt:lpstr>PowerPoint-Präsentation</vt:lpstr>
      <vt:lpstr>PowerPoint-Präsentation</vt:lpstr>
      <vt:lpstr>Involuntary exposure of Carbamazepine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 of the paper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Irrigation with treated wastewater  and potential health risks </dc:title>
  <dc:creator>nicola stany</dc:creator>
  <cp:lastModifiedBy>nicola stany</cp:lastModifiedBy>
  <cp:revision>6</cp:revision>
  <dcterms:created xsi:type="dcterms:W3CDTF">2023-05-05T07:34:31Z</dcterms:created>
  <dcterms:modified xsi:type="dcterms:W3CDTF">2023-05-09T09:06:30Z</dcterms:modified>
</cp:coreProperties>
</file>